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9.jpg"/><Relationship Id="rId7" Type="http://schemas.openxmlformats.org/officeDocument/2006/relationships/image" Target="../media/image10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gallery_mutton_karahi.jpeg"/>
          <p:cNvPicPr>
            <a:picLocks noChangeAspect="1"/>
          </p:cNvPicPr>
          <p:nvPr/>
        </p:nvPicPr>
        <p:blipFill>
          <a:blip r:embed="rId2"/>
          <a:srcRect l="10113" r="10113"/>
          <a:stretch>
            <a:fillRect/>
          </a:stretch>
        </p:blipFill>
        <p:spPr>
          <a:xfrm>
            <a:off x="6720840" y="0"/>
            <a:ext cx="5470855" cy="6858000"/>
          </a:xfrm>
          <a:prstGeom prst="rect">
            <a:avLst/>
          </a:prstGeom>
          <a:effectLst/>
        </p:spPr>
      </p:pic>
      <p:sp>
        <p:nvSpPr>
          <p:cNvPr id="4" name="Rectangle 3"/>
          <p:cNvSpPr/>
          <p:nvPr/>
        </p:nvSpPr>
        <p:spPr>
          <a:xfrm>
            <a:off x="0" y="0"/>
            <a:ext cx="4063898" cy="82296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063898" y="0"/>
            <a:ext cx="4063898" cy="82296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7796" y="0"/>
            <a:ext cx="4063899" cy="82296"/>
          </a:xfrm>
          <a:prstGeom prst="rect">
            <a:avLst/>
          </a:prstGeom>
          <a:solidFill>
            <a:srgbClr val="8B5C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1188720"/>
            <a:ext cx="548640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F97316"/>
                </a:solidFill>
                <a:latin typeface="Calibri"/>
              </a:rPr>
              <a:t>EONOVATE TECH  ·  RESTAURANT POS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737360"/>
            <a:ext cx="5760720" cy="12801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400" b="1" i="0">
                <a:solidFill>
                  <a:srgbClr val="FFFFFF"/>
                </a:solidFill>
                <a:latin typeface="Calibri"/>
              </a:rPr>
              <a:t>Desi Dhaba POS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2880360"/>
            <a:ext cx="5577840" cy="11887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700" b="0" i="0">
                <a:solidFill>
                  <a:srgbClr val="94A3B8"/>
                </a:solidFill>
                <a:latin typeface="Calibri"/>
              </a:rPr>
              <a:t>A modern, menu-book style point of sale built for Desi &amp; Asian restaurants — with real dish photos, FBR-ready invoicing, and built-in analytics.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1520" y="4160520"/>
            <a:ext cx="2468880" cy="502920"/>
          </a:xfrm>
          <a:prstGeom prst="roundRect">
            <a:avLst>
              <a:gd name="adj" fmla="val 50000"/>
            </a:avLst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31520" y="4279392"/>
            <a:ext cx="246888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1" i="0">
                <a:solidFill>
                  <a:srgbClr val="FFFFFF"/>
                </a:solidFill>
                <a:latin typeface="Calibri"/>
              </a:rPr>
              <a:t>Sales Team Briefing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6217920"/>
            <a:ext cx="548640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 i="0">
                <a:solidFill>
                  <a:srgbClr val="94A3B8"/>
                </a:solidFill>
                <a:latin typeface="Calibri"/>
              </a:rPr>
              <a:t>Prepared for the EONOVATE Tech sales team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THE OPPORTUNITY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Desi restaurants deserve better than a repainted fast-food POS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417320"/>
            <a:ext cx="10881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 i="0">
                <a:solidFill>
                  <a:srgbClr val="94A3B8"/>
                </a:solidFill>
                <a:latin typeface="Calibri"/>
              </a:rPr>
              <a:t>Most POS systems sold to Pakistani restaurants are generic fast-food templates. That's a mismatch — and an opening.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2103120"/>
            <a:ext cx="2606040" cy="3566160"/>
          </a:xfrm>
          <a:prstGeom prst="roundRect">
            <a:avLst>
              <a:gd name="adj" fmla="val 6000"/>
            </a:avLst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868680" y="237744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1C2942"/>
          </a:solidFill>
          <a:ln w="15875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68680" y="2404872"/>
            <a:ext cx="457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 i="0">
                <a:solidFill>
                  <a:srgbClr val="F9731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3017520"/>
            <a:ext cx="2148840" cy="8229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500" b="1" i="0">
                <a:solidFill>
                  <a:srgbClr val="FFFFFF"/>
                </a:solidFill>
                <a:latin typeface="Calibri"/>
              </a:rPr>
              <a:t>No real menu photos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3794760"/>
            <a:ext cx="2148840" cy="1737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50" b="0" i="0">
                <a:solidFill>
                  <a:srgbClr val="94A3B8"/>
                </a:solidFill>
                <a:latin typeface="Calibri"/>
              </a:rPr>
              <a:t>Generic icons or none at all — customers can't see what Sajji or Chicken Karahi actually looks like.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83280" y="2103120"/>
            <a:ext cx="2606040" cy="3566160"/>
          </a:xfrm>
          <a:prstGeom prst="roundRect">
            <a:avLst>
              <a:gd name="adj" fmla="val 6000"/>
            </a:avLst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3611880" y="237744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1C2942"/>
          </a:solidFill>
          <a:ln w="15875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3611880" y="2404872"/>
            <a:ext cx="457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 i="0">
                <a:solidFill>
                  <a:srgbClr val="F97316"/>
                </a:solidFill>
                <a:latin typeface="Calibri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11880" y="3017520"/>
            <a:ext cx="2148840" cy="8229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500" b="1" i="0">
                <a:solidFill>
                  <a:srgbClr val="FFFFFF"/>
                </a:solidFill>
                <a:latin typeface="Calibri"/>
              </a:rPr>
              <a:t>No ingredient info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11880" y="3794760"/>
            <a:ext cx="2148840" cy="1737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50" b="0" i="0">
                <a:solidFill>
                  <a:srgbClr val="94A3B8"/>
                </a:solidFill>
                <a:latin typeface="Calibri"/>
              </a:rPr>
              <a:t>Walk-in customers and new staff have no easy way to see what's in a dish before ordering.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26480" y="2103120"/>
            <a:ext cx="2606040" cy="3566160"/>
          </a:xfrm>
          <a:prstGeom prst="roundRect">
            <a:avLst>
              <a:gd name="adj" fmla="val 6000"/>
            </a:avLst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5080" y="237744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1C2942"/>
          </a:solidFill>
          <a:ln w="15875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355080" y="2404872"/>
            <a:ext cx="457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 i="0">
                <a:solidFill>
                  <a:srgbClr val="F97316"/>
                </a:solidFill>
                <a:latin typeface="Calibri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55080" y="3017520"/>
            <a:ext cx="2148840" cy="8229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500" b="1" i="0">
                <a:solidFill>
                  <a:srgbClr val="FFFFFF"/>
                </a:solidFill>
                <a:latin typeface="Calibri"/>
              </a:rPr>
              <a:t>Bolted-on tax compliance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55080" y="3794760"/>
            <a:ext cx="2148840" cy="1737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50" b="0" i="0">
                <a:solidFill>
                  <a:srgbClr val="94A3B8"/>
                </a:solidFill>
                <a:latin typeface="Calibri"/>
              </a:rPr>
              <a:t>FBR digital invoicing is treated as an afterthought, not a core, mock-and-test-ready workflow.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869680" y="2103120"/>
            <a:ext cx="2606040" cy="3566160"/>
          </a:xfrm>
          <a:prstGeom prst="roundRect">
            <a:avLst>
              <a:gd name="adj" fmla="val 6000"/>
            </a:avLst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9098280" y="237744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1C2942"/>
          </a:solidFill>
          <a:ln w="15875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098280" y="2404872"/>
            <a:ext cx="457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800" b="1" i="0">
                <a:solidFill>
                  <a:srgbClr val="F97316"/>
                </a:solidFill>
                <a:latin typeface="Calibri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98280" y="3017520"/>
            <a:ext cx="2148840" cy="8229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500" b="1" i="0">
                <a:solidFill>
                  <a:srgbClr val="FFFFFF"/>
                </a:solidFill>
                <a:latin typeface="Calibri"/>
              </a:rPr>
              <a:t>No kitchen-level insight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098280" y="3794760"/>
            <a:ext cx="2148840" cy="1737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150" b="0" i="0">
                <a:solidFill>
                  <a:srgbClr val="94A3B8"/>
                </a:solidFill>
                <a:latin typeface="Calibri"/>
              </a:rPr>
              <a:t>Owners can't see best sellers, bread consumption, or average bill without a spreadsheet.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THE PRODUCT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Everything a Desi or Asian restaurant needs, out of the box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508760"/>
            <a:ext cx="530352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14B8A6"/>
                </a:solidFill>
                <a:latin typeface="Calibri"/>
              </a:rPr>
              <a:t>Front of House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204216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96112" y="193852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Menu-book ordering screen — big real photos + ingredients beside every dish</a:t>
            </a:r>
          </a:p>
        </p:txBody>
      </p:sp>
      <p:sp>
        <p:nvSpPr>
          <p:cNvPr id="8" name="Rectangle 7"/>
          <p:cNvSpPr/>
          <p:nvPr/>
        </p:nvSpPr>
        <p:spPr>
          <a:xfrm>
            <a:off x="640080" y="291084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96112" y="280720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Category tabs, live search, and half/full size pricing for Karahi, Sajji &amp; more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40080" y="377952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96112" y="367588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Cash and card checkout with automatic tax calculation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0080" y="464820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96112" y="454456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Admin &gt; Menu: add items, upload pictures, and edit ingredients — no code required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63640" y="1508760"/>
            <a:ext cx="530352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EC4899"/>
                </a:solidFill>
                <a:latin typeface="Calibri"/>
              </a:rPr>
              <a:t>Back of House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63640" y="2042160"/>
            <a:ext cx="76200" cy="76200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19672" y="193852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FBR digital invoicing — mock mode for demos, real mode when credentials are ready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63640" y="2910840"/>
            <a:ext cx="76200" cy="76200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19672" y="280720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Thermal receipt printing (ESC/POS) with an HTML fallback when no printer is attached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263640" y="3779520"/>
            <a:ext cx="76200" cy="76200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19672" y="367588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Analytics dashboard: best sellers, average bill, items per order, bread per order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263640" y="4648200"/>
            <a:ext cx="76200" cy="76200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519672" y="4544568"/>
            <a:ext cx="5047488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500" b="0" i="0">
                <a:solidFill>
                  <a:srgbClr val="FFFFFF"/>
                </a:solidFill>
                <a:latin typeface="Calibri"/>
              </a:rPr>
              <a:t>Role-based logins (admin/cashier) and a separate super-admin gate for sensitive settings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SEE IT IN ACTION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The order screen — a real menu book, not a grid of icons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417320"/>
            <a:ext cx="10881360" cy="4800600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shot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760" y="1531620"/>
            <a:ext cx="7112000" cy="4572000"/>
          </a:xfrm>
          <a:prstGeom prst="rect">
            <a:avLst/>
          </a:prstGeom>
          <a:effectLst/>
        </p:spPr>
      </p:pic>
      <p:sp>
        <p:nvSpPr>
          <p:cNvPr id="7" name="TextBox 6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SEE IT IN ACTION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Restaurant owners manage their own menu — no developer needed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417320"/>
            <a:ext cx="6949440" cy="4800600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shot_admin_menu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" y="1657350"/>
            <a:ext cx="6720840" cy="4320540"/>
          </a:xfrm>
          <a:prstGeom prst="rect">
            <a:avLst/>
          </a:prstGeom>
          <a:effectLst/>
        </p:spPr>
      </p:pic>
      <p:sp>
        <p:nvSpPr>
          <p:cNvPr id="7" name="TextBox 6"/>
          <p:cNvSpPr txBox="1"/>
          <p:nvPr/>
        </p:nvSpPr>
        <p:spPr>
          <a:xfrm>
            <a:off x="7818120" y="1691640"/>
            <a:ext cx="3749039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F97316"/>
                </a:solidFill>
                <a:latin typeface="Calibri"/>
              </a:rPr>
              <a:t>Why it matters</a:t>
            </a:r>
          </a:p>
        </p:txBody>
      </p:sp>
      <p:sp>
        <p:nvSpPr>
          <p:cNvPr id="8" name="Rectangle 7"/>
          <p:cNvSpPr/>
          <p:nvPr/>
        </p:nvSpPr>
        <p:spPr>
          <a:xfrm>
            <a:off x="7818120" y="222504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074152" y="2121408"/>
            <a:ext cx="3493007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350" b="0" i="0">
                <a:solidFill>
                  <a:srgbClr val="FFFFFF"/>
                </a:solidFill>
                <a:latin typeface="Calibri"/>
              </a:rPr>
              <a:t>Upload a picture straight from a phone — validated and saved automatically</a:t>
            </a:r>
          </a:p>
        </p:txBody>
      </p:sp>
      <p:sp>
        <p:nvSpPr>
          <p:cNvPr id="10" name="Rectangle 9"/>
          <p:cNvSpPr/>
          <p:nvPr/>
        </p:nvSpPr>
        <p:spPr>
          <a:xfrm>
            <a:off x="7818120" y="309372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074152" y="2990088"/>
            <a:ext cx="3493007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350" b="0" i="0">
                <a:solidFill>
                  <a:srgbClr val="FFFFFF"/>
                </a:solidFill>
                <a:latin typeface="Calibri"/>
              </a:rPr>
              <a:t>Edit name, price, sizes, and ingredients inline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818120" y="396240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074152" y="3858768"/>
            <a:ext cx="3493007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350" b="0" i="0">
                <a:solidFill>
                  <a:srgbClr val="FFFFFF"/>
                </a:solidFill>
                <a:latin typeface="Calibri"/>
              </a:rPr>
              <a:t>Toggle items active/inactive for seasonal or sold-out dishes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818120" y="483108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074152" y="4727448"/>
            <a:ext cx="3493007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350" b="0" i="0">
                <a:solidFill>
                  <a:srgbClr val="FFFFFF"/>
                </a:solidFill>
                <a:latin typeface="Calibri"/>
              </a:rPr>
              <a:t>Changes go live instantly on every till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SEE IT IN ACTION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Analytics owners actually care about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417320"/>
            <a:ext cx="10881360" cy="4800600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shot_analytic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760" y="1531620"/>
            <a:ext cx="7112000" cy="4572000"/>
          </a:xfrm>
          <a:prstGeom prst="rect">
            <a:avLst/>
          </a:prstGeom>
          <a:effectLst/>
        </p:spPr>
      </p:pic>
      <p:sp>
        <p:nvSpPr>
          <p:cNvPr id="7" name="TextBox 6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COMPLIANCE, BUILT 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FBR-ready digital invoicing on every receipt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1371600"/>
            <a:ext cx="3291840" cy="4892040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shot_receipt_cro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918" y="1485900"/>
            <a:ext cx="2011923" cy="4663440"/>
          </a:xfrm>
          <a:prstGeom prst="rect">
            <a:avLst/>
          </a:prstGeom>
          <a:effectLst/>
        </p:spPr>
      </p:pic>
      <p:sp>
        <p:nvSpPr>
          <p:cNvPr id="7" name="TextBox 6"/>
          <p:cNvSpPr txBox="1"/>
          <p:nvPr/>
        </p:nvSpPr>
        <p:spPr>
          <a:xfrm>
            <a:off x="4526280" y="1600200"/>
            <a:ext cx="694944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F97316"/>
                </a:solidFill>
                <a:latin typeface="Calibri"/>
              </a:rPr>
              <a:t>What's on the receipt</a:t>
            </a:r>
          </a:p>
        </p:txBody>
      </p:sp>
      <p:sp>
        <p:nvSpPr>
          <p:cNvPr id="8" name="Rectangle 7"/>
          <p:cNvSpPr/>
          <p:nvPr/>
        </p:nvSpPr>
        <p:spPr>
          <a:xfrm>
            <a:off x="4526280" y="213360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782312" y="2029968"/>
            <a:ext cx="6693408" cy="7772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0" i="0">
                <a:solidFill>
                  <a:srgbClr val="FFFFFF"/>
                </a:solidFill>
                <a:latin typeface="Calibri"/>
              </a:rPr>
              <a:t>FBR invoice number and scannable QR code on every paid order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26280" y="291084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782312" y="2807208"/>
            <a:ext cx="6693408" cy="7772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0" i="0">
                <a:solidFill>
                  <a:srgbClr val="FFFFFF"/>
                </a:solidFill>
                <a:latin typeface="Calibri"/>
              </a:rPr>
              <a:t>Ships in mock mode — fully demoable offline, no live FBR credentials needed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26280" y="368808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782312" y="3584448"/>
            <a:ext cx="6693408" cy="7772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0" i="0">
                <a:solidFill>
                  <a:srgbClr val="FFFFFF"/>
                </a:solidFill>
                <a:latin typeface="Calibri"/>
              </a:rPr>
              <a:t>Flip to real mode in Admin &gt; Settings once the restaurant has FBR POS credentials — no code changes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26280" y="446532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782312" y="4361688"/>
            <a:ext cx="6693408" cy="7772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0" i="0">
                <a:solidFill>
                  <a:srgbClr val="FFFFFF"/>
                </a:solidFill>
                <a:latin typeface="Calibri"/>
              </a:rPr>
              <a:t>Prints on 58mm or 80mm thermal printers via USB, or falls back to a printable HTML receipt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526280" y="5212080"/>
            <a:ext cx="6766560" cy="1005840"/>
          </a:xfrm>
          <a:prstGeom prst="roundRect">
            <a:avLst>
              <a:gd name="adj" fmla="val 15000"/>
            </a:avLst>
          </a:prstGeom>
          <a:solidFill>
            <a:srgbClr val="16213A"/>
          </a:solidFill>
          <a:ln w="12700">
            <a:solidFill>
              <a:srgbClr val="14B8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754880" y="5349240"/>
            <a:ext cx="6309360" cy="7772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 i="1">
                <a:solidFill>
                  <a:srgbClr val="14B8A6"/>
                </a:solidFill>
                <a:latin typeface="Calibri"/>
              </a:rPr>
              <a:t>Sales talking point: this is one feature many local competitors skip — lead with it.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REAL FOOD, REAL PHOTOS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Every dish, exactly as the customer will see it</a:t>
            </a:r>
          </a:p>
        </p:txBody>
      </p:sp>
      <p:sp>
        <p:nvSpPr>
          <p:cNvPr id="5" name="Rectangle 4"/>
          <p:cNvSpPr/>
          <p:nvPr/>
        </p:nvSpPr>
        <p:spPr>
          <a:xfrm>
            <a:off x="601980" y="1379220"/>
            <a:ext cx="3505200" cy="21336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gallery_mutton_karahi.jpeg"/>
          <p:cNvPicPr>
            <a:picLocks noChangeAspect="1"/>
          </p:cNvPicPr>
          <p:nvPr/>
        </p:nvPicPr>
        <p:blipFill>
          <a:blip r:embed="rId2"/>
          <a:srcRect t="20000" b="20000"/>
          <a:stretch>
            <a:fillRect/>
          </a:stretch>
        </p:blipFill>
        <p:spPr>
          <a:xfrm>
            <a:off x="640080" y="1417320"/>
            <a:ext cx="3429000" cy="2057400"/>
          </a:xfrm>
          <a:prstGeom prst="rect">
            <a:avLst/>
          </a:prstGeom>
          <a:effectLst/>
        </p:spPr>
      </p:pic>
      <p:sp>
        <p:nvSpPr>
          <p:cNvPr id="7" name="TextBox 6"/>
          <p:cNvSpPr txBox="1"/>
          <p:nvPr/>
        </p:nvSpPr>
        <p:spPr>
          <a:xfrm>
            <a:off x="640080" y="3502152"/>
            <a:ext cx="342900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i="0">
                <a:solidFill>
                  <a:srgbClr val="FFFFFF"/>
                </a:solidFill>
                <a:latin typeface="Calibri"/>
              </a:rPr>
              <a:t>Mutton Karahi</a:t>
            </a:r>
          </a:p>
        </p:txBody>
      </p:sp>
      <p:sp>
        <p:nvSpPr>
          <p:cNvPr id="8" name="Rectangle 7"/>
          <p:cNvSpPr/>
          <p:nvPr/>
        </p:nvSpPr>
        <p:spPr>
          <a:xfrm>
            <a:off x="4232148" y="1379220"/>
            <a:ext cx="3505200" cy="21336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gallery_chicken_biryani.jpeg"/>
          <p:cNvPicPr>
            <a:picLocks noChangeAspect="1"/>
          </p:cNvPicPr>
          <p:nvPr/>
        </p:nvPicPr>
        <p:blipFill>
          <a:blip r:embed="rId3"/>
          <a:srcRect t="30000" b="30000"/>
          <a:stretch>
            <a:fillRect/>
          </a:stretch>
        </p:blipFill>
        <p:spPr>
          <a:xfrm>
            <a:off x="4270248" y="1417320"/>
            <a:ext cx="3429000" cy="2057400"/>
          </a:xfrm>
          <a:prstGeom prst="rect">
            <a:avLst/>
          </a:prstGeom>
          <a:effectLst/>
        </p:spPr>
      </p:pic>
      <p:sp>
        <p:nvSpPr>
          <p:cNvPr id="10" name="TextBox 9"/>
          <p:cNvSpPr txBox="1"/>
          <p:nvPr/>
        </p:nvSpPr>
        <p:spPr>
          <a:xfrm>
            <a:off x="4270248" y="3502152"/>
            <a:ext cx="342900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i="0">
                <a:solidFill>
                  <a:srgbClr val="FFFFFF"/>
                </a:solidFill>
                <a:latin typeface="Calibri"/>
              </a:rPr>
              <a:t>Chicken Biryani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862316" y="1379220"/>
            <a:ext cx="3505200" cy="21336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gallery_sajji.jpeg"/>
          <p:cNvPicPr>
            <a:picLocks noChangeAspect="1"/>
          </p:cNvPicPr>
          <p:nvPr/>
        </p:nvPicPr>
        <p:blipFill>
          <a:blip r:embed="rId4"/>
          <a:srcRect t="33166" b="33166"/>
          <a:stretch>
            <a:fillRect/>
          </a:stretch>
        </p:blipFill>
        <p:spPr>
          <a:xfrm>
            <a:off x="7900416" y="1417320"/>
            <a:ext cx="3429000" cy="2057400"/>
          </a:xfrm>
          <a:prstGeom prst="rect">
            <a:avLst/>
          </a:prstGeom>
          <a:effectLst/>
        </p:spPr>
      </p:pic>
      <p:sp>
        <p:nvSpPr>
          <p:cNvPr id="13" name="TextBox 12"/>
          <p:cNvSpPr txBox="1"/>
          <p:nvPr/>
        </p:nvSpPr>
        <p:spPr>
          <a:xfrm>
            <a:off x="7900416" y="3502152"/>
            <a:ext cx="342900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i="0">
                <a:solidFill>
                  <a:srgbClr val="FFFFFF"/>
                </a:solidFill>
                <a:latin typeface="Calibri"/>
              </a:rPr>
              <a:t>Sajji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01980" y="3866388"/>
            <a:ext cx="3505200" cy="21336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gallery_naan.jpeg"/>
          <p:cNvPicPr>
            <a:picLocks noChangeAspect="1"/>
          </p:cNvPicPr>
          <p:nvPr/>
        </p:nvPicPr>
        <p:blipFill>
          <a:blip r:embed="rId5"/>
          <a:srcRect t="27500" b="27500"/>
          <a:stretch>
            <a:fillRect/>
          </a:stretch>
        </p:blipFill>
        <p:spPr>
          <a:xfrm>
            <a:off x="640080" y="3904488"/>
            <a:ext cx="3429000" cy="2057400"/>
          </a:xfrm>
          <a:prstGeom prst="rect">
            <a:avLst/>
          </a:prstGeom>
          <a:effectLst/>
        </p:spPr>
      </p:pic>
      <p:sp>
        <p:nvSpPr>
          <p:cNvPr id="16" name="TextBox 15"/>
          <p:cNvSpPr txBox="1"/>
          <p:nvPr/>
        </p:nvSpPr>
        <p:spPr>
          <a:xfrm>
            <a:off x="640080" y="5989320"/>
            <a:ext cx="342900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i="0">
                <a:solidFill>
                  <a:srgbClr val="FFFFFF"/>
                </a:solidFill>
                <a:latin typeface="Calibri"/>
              </a:rPr>
              <a:t>Naan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232148" y="3866388"/>
            <a:ext cx="3505200" cy="21336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8" name="Picture 17" descr="gallery_lassi.jpeg"/>
          <p:cNvPicPr>
            <a:picLocks noChangeAspect="1"/>
          </p:cNvPicPr>
          <p:nvPr/>
        </p:nvPicPr>
        <p:blipFill>
          <a:blip r:embed="rId6"/>
          <a:srcRect t="20000" b="20000"/>
          <a:stretch>
            <a:fillRect/>
          </a:stretch>
        </p:blipFill>
        <p:spPr>
          <a:xfrm>
            <a:off x="4270248" y="3904488"/>
            <a:ext cx="3429000" cy="2057400"/>
          </a:xfrm>
          <a:prstGeom prst="rect">
            <a:avLst/>
          </a:prstGeom>
          <a:effectLst/>
        </p:spPr>
      </p:pic>
      <p:sp>
        <p:nvSpPr>
          <p:cNvPr id="19" name="TextBox 18"/>
          <p:cNvSpPr txBox="1"/>
          <p:nvPr/>
        </p:nvSpPr>
        <p:spPr>
          <a:xfrm>
            <a:off x="4270248" y="5989320"/>
            <a:ext cx="342900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i="0">
                <a:solidFill>
                  <a:srgbClr val="FFFFFF"/>
                </a:solidFill>
                <a:latin typeface="Calibri"/>
              </a:rPr>
              <a:t>Sweet Lassi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62316" y="3866388"/>
            <a:ext cx="3505200" cy="21336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1" name="Picture 20" descr="gallery_firni.jpeg"/>
          <p:cNvPicPr>
            <a:picLocks noChangeAspect="1"/>
          </p:cNvPicPr>
          <p:nvPr/>
        </p:nvPicPr>
        <p:blipFill>
          <a:blip r:embed="rId7"/>
          <a:srcRect t="20000" b="20000"/>
          <a:stretch>
            <a:fillRect/>
          </a:stretch>
        </p:blipFill>
        <p:spPr>
          <a:xfrm>
            <a:off x="7900416" y="3904488"/>
            <a:ext cx="3429000" cy="2057400"/>
          </a:xfrm>
          <a:prstGeom prst="rect">
            <a:avLst/>
          </a:prstGeom>
          <a:effectLst/>
        </p:spPr>
      </p:pic>
      <p:sp>
        <p:nvSpPr>
          <p:cNvPr id="22" name="TextBox 21"/>
          <p:cNvSpPr txBox="1"/>
          <p:nvPr/>
        </p:nvSpPr>
        <p:spPr>
          <a:xfrm>
            <a:off x="7900416" y="5989320"/>
            <a:ext cx="342900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i="0">
                <a:solidFill>
                  <a:srgbClr val="FFFFFF"/>
                </a:solidFill>
                <a:latin typeface="Calibri"/>
              </a:rPr>
              <a:t>Firni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11480"/>
            <a:ext cx="105156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97316"/>
                </a:solidFill>
                <a:latin typeface="Calibri"/>
              </a:rPr>
              <a:t>WHY WE WIN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704088"/>
            <a:ext cx="1088136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Built for Desi &amp; Asian restaurants, not adapted from one template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06240" y="1417320"/>
            <a:ext cx="338328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94A3B8"/>
                </a:solidFill>
                <a:latin typeface="Calibri"/>
              </a:rPr>
              <a:t>Typical Local POS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0" y="1417320"/>
            <a:ext cx="379476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F97316"/>
                </a:solidFill>
                <a:latin typeface="Calibri"/>
              </a:rPr>
              <a:t>Desi Dhaba POS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874519"/>
            <a:ext cx="10927080" cy="768096"/>
          </a:xfrm>
          <a:prstGeom prst="roundRect">
            <a:avLst>
              <a:gd name="adj" fmla="val 8000"/>
            </a:avLst>
          </a:prstGeom>
          <a:solidFill>
            <a:srgbClr val="1621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68680" y="2039111"/>
            <a:ext cx="315468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 i="0">
                <a:solidFill>
                  <a:srgbClr val="FFFFFF"/>
                </a:solidFill>
                <a:latin typeface="Calibri"/>
              </a:rPr>
              <a:t>Menu presentation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43400" y="2039111"/>
            <a:ext cx="310896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 i="0">
                <a:solidFill>
                  <a:srgbClr val="94A3B8"/>
                </a:solidFill>
                <a:latin typeface="Calibri"/>
              </a:rPr>
              <a:t>Generic icon grids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09560" y="2039111"/>
            <a:ext cx="352044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14B8A6"/>
                </a:solidFill>
                <a:latin typeface="Calibri"/>
              </a:rPr>
              <a:t>Real photos + ingredients, menu-book layout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0080" y="2715767"/>
            <a:ext cx="10927080" cy="768096"/>
          </a:xfrm>
          <a:prstGeom prst="roundRect">
            <a:avLst>
              <a:gd name="adj" fmla="val 8000"/>
            </a:avLst>
          </a:prstGeom>
          <a:solidFill>
            <a:srgbClr val="111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68680" y="2880359"/>
            <a:ext cx="315468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 i="0">
                <a:solidFill>
                  <a:srgbClr val="FFFFFF"/>
                </a:solidFill>
                <a:latin typeface="Calibri"/>
              </a:rPr>
              <a:t>Tax compliance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43400" y="2880359"/>
            <a:ext cx="310896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 i="0">
                <a:solidFill>
                  <a:srgbClr val="94A3B8"/>
                </a:solidFill>
                <a:latin typeface="Calibri"/>
              </a:rPr>
              <a:t>Bolted on or missing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09560" y="2880359"/>
            <a:ext cx="352044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14B8A6"/>
                </a:solidFill>
                <a:latin typeface="Calibri"/>
              </a:rPr>
              <a:t>FBR mock + real invoicing, QR receipts built in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0080" y="3557015"/>
            <a:ext cx="10927080" cy="768096"/>
          </a:xfrm>
          <a:prstGeom prst="roundRect">
            <a:avLst>
              <a:gd name="adj" fmla="val 8000"/>
            </a:avLst>
          </a:prstGeom>
          <a:solidFill>
            <a:srgbClr val="1621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68680" y="3721607"/>
            <a:ext cx="315468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 i="0">
                <a:solidFill>
                  <a:srgbClr val="FFFFFF"/>
                </a:solidFill>
                <a:latin typeface="Calibri"/>
              </a:rPr>
              <a:t>Kitchen insight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43400" y="3721607"/>
            <a:ext cx="310896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 i="0">
                <a:solidFill>
                  <a:srgbClr val="94A3B8"/>
                </a:solidFill>
                <a:latin typeface="Calibri"/>
              </a:rPr>
              <a:t>None, or a separate tool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09560" y="3721607"/>
            <a:ext cx="352044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14B8A6"/>
                </a:solidFill>
                <a:latin typeface="Calibri"/>
              </a:rPr>
              <a:t>Best sellers, bread/order, average bill — built in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0080" y="4398263"/>
            <a:ext cx="10927080" cy="768096"/>
          </a:xfrm>
          <a:prstGeom prst="roundRect">
            <a:avLst>
              <a:gd name="adj" fmla="val 8000"/>
            </a:avLst>
          </a:prstGeom>
          <a:solidFill>
            <a:srgbClr val="111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68680" y="4562855"/>
            <a:ext cx="315468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 i="0">
                <a:solidFill>
                  <a:srgbClr val="FFFFFF"/>
                </a:solidFill>
                <a:latin typeface="Calibri"/>
              </a:rPr>
              <a:t>Menu changes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43400" y="4562855"/>
            <a:ext cx="310896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 i="0">
                <a:solidFill>
                  <a:srgbClr val="94A3B8"/>
                </a:solidFill>
                <a:latin typeface="Calibri"/>
              </a:rPr>
              <a:t>Needs a developer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09560" y="4562855"/>
            <a:ext cx="352044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14B8A6"/>
                </a:solidFill>
                <a:latin typeface="Calibri"/>
              </a:rPr>
              <a:t>Owner manages menu &amp; photos from Admin panel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0080" y="5239511"/>
            <a:ext cx="10927080" cy="768096"/>
          </a:xfrm>
          <a:prstGeom prst="roundRect">
            <a:avLst>
              <a:gd name="adj" fmla="val 8000"/>
            </a:avLst>
          </a:prstGeom>
          <a:solidFill>
            <a:srgbClr val="1621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68680" y="5404103"/>
            <a:ext cx="315468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 i="0">
                <a:solidFill>
                  <a:srgbClr val="FFFFFF"/>
                </a:solidFill>
                <a:latin typeface="Calibri"/>
              </a:rPr>
              <a:t>Deployment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43400" y="5404103"/>
            <a:ext cx="310896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 i="0">
                <a:solidFill>
                  <a:srgbClr val="94A3B8"/>
                </a:solidFill>
                <a:latin typeface="Calibri"/>
              </a:rPr>
              <a:t>One-size-fits-all SaaS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09560" y="5404103"/>
            <a:ext cx="352044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1" i="0">
                <a:solidFill>
                  <a:srgbClr val="14B8A6"/>
                </a:solidFill>
                <a:latin typeface="Calibri"/>
              </a:rPr>
              <a:t>Deployed and branded per restaurant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4063898" cy="82296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063898" y="0"/>
            <a:ext cx="4063898" cy="82296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7796" y="0"/>
            <a:ext cx="4063899" cy="82296"/>
          </a:xfrm>
          <a:prstGeom prst="rect">
            <a:avLst/>
          </a:prstGeom>
          <a:solidFill>
            <a:srgbClr val="8B5C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740140" y="1059180"/>
            <a:ext cx="2819400" cy="2819400"/>
          </a:xfrm>
          <a:prstGeom prst="rect">
            <a:avLst/>
          </a:prstGeom>
          <a:solidFill>
            <a:srgbClr val="1C2942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gallery_chicken_biryani.jpeg"/>
          <p:cNvPicPr>
            <a:picLocks noChangeAspect="1"/>
          </p:cNvPicPr>
          <p:nvPr/>
        </p:nvPicPr>
        <p:blipFill>
          <a:blip r:embed="rId2"/>
          <a:srcRect t="16667" b="16667"/>
          <a:stretch>
            <a:fillRect/>
          </a:stretch>
        </p:blipFill>
        <p:spPr>
          <a:xfrm>
            <a:off x="8778240" y="1097280"/>
            <a:ext cx="2743200" cy="2743200"/>
          </a:xfrm>
          <a:prstGeom prst="rect">
            <a:avLst/>
          </a:prstGeom>
          <a:effectLst/>
        </p:spPr>
      </p:pic>
      <p:sp>
        <p:nvSpPr>
          <p:cNvPr id="8" name="TextBox 7"/>
          <p:cNvSpPr txBox="1"/>
          <p:nvPr/>
        </p:nvSpPr>
        <p:spPr>
          <a:xfrm>
            <a:off x="822960" y="1005840"/>
            <a:ext cx="822960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F97316"/>
                </a:solidFill>
                <a:latin typeface="Calibri"/>
              </a:rPr>
              <a:t>NEXT STEPS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1417320"/>
            <a:ext cx="7680960" cy="11887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3400" b="1" i="0">
                <a:solidFill>
                  <a:srgbClr val="FFFFFF"/>
                </a:solidFill>
                <a:latin typeface="Calibri"/>
              </a:rPr>
              <a:t>Let's get this in front of restaurant owners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822960" y="3093720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78992" y="2990088"/>
            <a:ext cx="7333488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600" b="0" i="0">
                <a:solidFill>
                  <a:srgbClr val="FFFFFF"/>
                </a:solidFill>
                <a:latin typeface="Calibri"/>
              </a:rPr>
              <a:t>Demo script: Order screen → Admin &gt; Menu (upload a photo live) → Analytics → FBR receipt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22960" y="3806952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78992" y="3703320"/>
            <a:ext cx="7333488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600" b="0" i="0">
                <a:solidFill>
                  <a:srgbClr val="FFFFFF"/>
                </a:solidFill>
                <a:latin typeface="Calibri"/>
              </a:rPr>
              <a:t>Target: independent Desi/Asian restaurants and small chains currently on paper or a generic POS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2960" y="4520184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8992" y="4416552"/>
            <a:ext cx="7333488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600" b="0" i="0">
                <a:solidFill>
                  <a:srgbClr val="FFFFFF"/>
                </a:solidFill>
                <a:latin typeface="Calibri"/>
              </a:rPr>
              <a:t>Pricing &amp; onboarding: [ Sales team to fill in ]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2960" y="5233416"/>
            <a:ext cx="76200" cy="76200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78992" y="5129784"/>
            <a:ext cx="7333488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600" b="0" i="0">
                <a:solidFill>
                  <a:srgbClr val="FFFFFF"/>
                </a:solidFill>
                <a:latin typeface="Calibri"/>
              </a:rPr>
              <a:t>Contact: [ Sales team to fill in ]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473952"/>
            <a:ext cx="54864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Desi Dhaba POS  ·  EONOVATE Tech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07040" y="6473952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94A3B8"/>
                </a:solidFill>
                <a:latin typeface="Calibri"/>
              </a:rPr>
              <a:t>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