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2331720"/>
            <a:ext cx="12191695" cy="36576"/>
          </a:xfrm>
          <a:prstGeom prst="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914400" y="2468880"/>
            <a:ext cx="64008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F97316"/>
                </a:solidFill>
                <a:latin typeface="Calibri"/>
              </a:rPr>
              <a:t>FRESH · FAST · MADE TO ORDER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743200"/>
            <a:ext cx="10515600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800" b="1">
                <a:solidFill>
                  <a:srgbClr val="E2E8F0"/>
                </a:solidFill>
                <a:latin typeface="Calibri"/>
              </a:rPr>
              <a:t>Restaurant POS System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61188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0">
                <a:solidFill>
                  <a:srgbClr val="94A3B8"/>
                </a:solidFill>
                <a:latin typeface="Calibri"/>
              </a:rPr>
              <a:t>Order, checkout, and FBR-ready digital invoicing — customizable for any restaurant.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6035040"/>
            <a:ext cx="54864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>
                <a:solidFill>
                  <a:srgbClr val="FBBF24"/>
                </a:solidFill>
                <a:latin typeface="Calibri"/>
              </a:rPr>
              <a:t>Powered by EONOVATE Tech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594360"/>
            <a:ext cx="640080" cy="82296"/>
          </a:xfrm>
          <a:prstGeom prst="round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777240"/>
            <a:ext cx="91440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E2E8F0"/>
                </a:solidFill>
                <a:latin typeface="Calibri"/>
              </a:rPr>
              <a:t>Why This Exists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600200"/>
            <a:ext cx="105156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sz="1800" b="0">
                <a:solidFill>
                  <a:srgbClr val="E2E8F0"/>
                </a:solidFill>
                <a:latin typeface="Calibri"/>
              </a:rPr>
              <a:t>The Government of Pakistan now requires restaurants to issue digital invoices connected to FBR's Point-of-Sale integration — in real time, with an FBR invoice number and QR code on every receipt.</a:t>
            </a:r>
          </a:p>
        </p:txBody>
      </p:sp>
      <p:sp>
        <p:nvSpPr>
          <p:cNvPr id="6" name="Oval 5"/>
          <p:cNvSpPr/>
          <p:nvPr/>
        </p:nvSpPr>
        <p:spPr>
          <a:xfrm>
            <a:off x="822960" y="3209544"/>
            <a:ext cx="128016" cy="128016"/>
          </a:xfrm>
          <a:prstGeom prst="ellipse">
            <a:avLst/>
          </a:prstGeom>
          <a:solidFill>
            <a:srgbClr val="14B8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143000" y="31089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0">
                <a:solidFill>
                  <a:srgbClr val="E2E8F0"/>
                </a:solidFill>
                <a:latin typeface="Calibri"/>
              </a:rPr>
              <a:t>One system, reused for any restaurant or fast-food brand</a:t>
            </a:r>
          </a:p>
        </p:txBody>
      </p:sp>
      <p:sp>
        <p:nvSpPr>
          <p:cNvPr id="8" name="Oval 7"/>
          <p:cNvSpPr/>
          <p:nvPr/>
        </p:nvSpPr>
        <p:spPr>
          <a:xfrm>
            <a:off x="822960" y="3895344"/>
            <a:ext cx="128016" cy="128016"/>
          </a:xfrm>
          <a:prstGeom prst="ellipse">
            <a:avLst/>
          </a:prstGeom>
          <a:solidFill>
            <a:srgbClr val="14B8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143000" y="37947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0">
                <a:solidFill>
                  <a:srgbClr val="E2E8F0"/>
                </a:solidFill>
                <a:latin typeface="Calibri"/>
              </a:rPr>
              <a:t>Rebrand, change the menu, and set prices — entirely from the Admin panel, no code changes</a:t>
            </a:r>
          </a:p>
        </p:txBody>
      </p:sp>
      <p:sp>
        <p:nvSpPr>
          <p:cNvPr id="10" name="Oval 9"/>
          <p:cNvSpPr/>
          <p:nvPr/>
        </p:nvSpPr>
        <p:spPr>
          <a:xfrm>
            <a:off x="822960" y="4581144"/>
            <a:ext cx="128016" cy="128016"/>
          </a:xfrm>
          <a:prstGeom prst="ellipse">
            <a:avLst/>
          </a:prstGeom>
          <a:solidFill>
            <a:srgbClr val="14B8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43000" y="4480560"/>
            <a:ext cx="9601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0">
                <a:solidFill>
                  <a:srgbClr val="E2E8F0"/>
                </a:solidFill>
                <a:latin typeface="Calibri"/>
              </a:rPr>
              <a:t>Built-in FBR invoicing hook: works fully offline today (mock mode), flips to live FBR once onboarded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94A3B8"/>
                </a:solidFill>
                <a:latin typeface="Calibri"/>
              </a:rPr>
              <a:t>Powered by EONOVATE Tech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247120" y="6473952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 b="0">
                <a:solidFill>
                  <a:srgbClr val="94A3B8"/>
                </a:solidFill>
                <a:latin typeface="Calibri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594360"/>
            <a:ext cx="640080" cy="82296"/>
          </a:xfrm>
          <a:prstGeom prst="round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777240"/>
            <a:ext cx="91440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E2E8F0"/>
                </a:solidFill>
                <a:latin typeface="Calibri"/>
              </a:rPr>
              <a:t>Key Features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31520" y="1600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60120" y="1709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Order &amp; Cart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" y="2075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Category tabs, search, live cart with qty controls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63640" y="1600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92240" y="1709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Sized Items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92240" y="2075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Small / Medium / Large — each with its own price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31520" y="2743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0120" y="2852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Cash &amp; Card Checkout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0120" y="3218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Auto change calculation, card reference capture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63640" y="2743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92240" y="2852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FBR Digital Invoicing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2240" y="3218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Every order gets an FBR invoice number + QR code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1520" y="3886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60120" y="3995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Thermal Printing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60120" y="4361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ESC/POS receipts, with on-screen fallback if no printer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63640" y="3886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492240" y="3995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Admin Panel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92240" y="4361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Menu, branding, tax, printer &amp; FBR config, users, reports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31520" y="5029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960120" y="5138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Super-Admin Lock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60120" y="5504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A second credential gate protects Settings from staff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63640" y="5029200"/>
            <a:ext cx="5212080" cy="960120"/>
          </a:xfrm>
          <a:prstGeom prst="round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492240" y="5138928"/>
            <a:ext cx="475488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>
                <a:solidFill>
                  <a:srgbClr val="FB923C"/>
                </a:solidFill>
                <a:latin typeface="Calibri"/>
              </a:rPr>
              <a:t>Daily Sales Reports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92240" y="5504688"/>
            <a:ext cx="475488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>
                <a:solidFill>
                  <a:srgbClr val="94A3B8"/>
                </a:solidFill>
                <a:latin typeface="Calibri"/>
              </a:rPr>
              <a:t>Cash vs card totals, tax collected, per-order detail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94A3B8"/>
                </a:solidFill>
                <a:latin typeface="Calibri"/>
              </a:rPr>
              <a:t>Powered by EONOVATE Tech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247120" y="6473952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 b="0">
                <a:solidFill>
                  <a:srgbClr val="94A3B8"/>
                </a:solidFill>
                <a:latin typeface="Calibri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48640" y="457200"/>
            <a:ext cx="640080" cy="82296"/>
          </a:xfrm>
          <a:prstGeom prst="round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621792"/>
            <a:ext cx="914400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E2E8F0"/>
                </a:solidFill>
                <a:latin typeface="Calibri"/>
              </a:rPr>
              <a:t>Login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07899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94A3B8"/>
                </a:solidFill>
                <a:latin typeface="Calibri"/>
              </a:rPr>
              <a:t>Branded entry screen — restaurant name and imagery come from Settings</a:t>
            </a:r>
          </a:p>
        </p:txBody>
      </p:sp>
      <p:sp>
        <p:nvSpPr>
          <p:cNvPr id="6" name="Rectangle 5"/>
          <p:cNvSpPr/>
          <p:nvPr/>
        </p:nvSpPr>
        <p:spPr>
          <a:xfrm>
            <a:off x="2148840" y="1453896"/>
            <a:ext cx="7863840" cy="4956048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1_logi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704" y="1508760"/>
            <a:ext cx="7754112" cy="48463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94A3B8"/>
                </a:solidFill>
                <a:latin typeface="Calibri"/>
              </a:rPr>
              <a:t>Powered by EONOVATE Tech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473952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 b="0">
                <a:solidFill>
                  <a:srgbClr val="94A3B8"/>
                </a:solidFill>
                <a:latin typeface="Calibri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48640" y="457200"/>
            <a:ext cx="640080" cy="82296"/>
          </a:xfrm>
          <a:prstGeom prst="round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621792"/>
            <a:ext cx="914400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E2E8F0"/>
                </a:solidFill>
                <a:latin typeface="Calibri"/>
              </a:rPr>
              <a:t>Order Dashboard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07899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94A3B8"/>
                </a:solidFill>
                <a:latin typeface="Calibri"/>
              </a:rPr>
              <a:t>Category tabs, live search, and a running cart with tax breakdown</a:t>
            </a:r>
          </a:p>
        </p:txBody>
      </p:sp>
      <p:sp>
        <p:nvSpPr>
          <p:cNvPr id="6" name="Rectangle 5"/>
          <p:cNvSpPr/>
          <p:nvPr/>
        </p:nvSpPr>
        <p:spPr>
          <a:xfrm>
            <a:off x="493776" y="1956181"/>
            <a:ext cx="11173968" cy="3951478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3_dashboard_car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2011045"/>
            <a:ext cx="11064240" cy="38417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94A3B8"/>
                </a:solidFill>
                <a:latin typeface="Calibri"/>
              </a:rPr>
              <a:t>Powered by EONOVATE Tech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473952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 b="0">
                <a:solidFill>
                  <a:srgbClr val="94A3B8"/>
                </a:solidFill>
                <a:latin typeface="Calibri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48640" y="457200"/>
            <a:ext cx="640080" cy="82296"/>
          </a:xfrm>
          <a:prstGeom prst="round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621792"/>
            <a:ext cx="914400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E2E8F0"/>
                </a:solidFill>
                <a:latin typeface="Calibri"/>
              </a:rPr>
              <a:t>Menu Management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07899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94A3B8"/>
                </a:solidFill>
                <a:latin typeface="Calibri"/>
              </a:rPr>
              <a:t>Add categories/items, set prices, or price an item by size</a:t>
            </a:r>
          </a:p>
        </p:txBody>
      </p:sp>
      <p:sp>
        <p:nvSpPr>
          <p:cNvPr id="6" name="Rectangle 5"/>
          <p:cNvSpPr/>
          <p:nvPr/>
        </p:nvSpPr>
        <p:spPr>
          <a:xfrm>
            <a:off x="2148840" y="1453896"/>
            <a:ext cx="7863840" cy="4956048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4_admin_menu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704" y="1508760"/>
            <a:ext cx="7754112" cy="48463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94A3B8"/>
                </a:solidFill>
                <a:latin typeface="Calibri"/>
              </a:rPr>
              <a:t>Powered by EONOVATE Tech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473952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 b="0">
                <a:solidFill>
                  <a:srgbClr val="94A3B8"/>
                </a:solidFill>
                <a:latin typeface="Calibri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48640" y="457200"/>
            <a:ext cx="640080" cy="82296"/>
          </a:xfrm>
          <a:prstGeom prst="round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621792"/>
            <a:ext cx="914400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>
                <a:solidFill>
                  <a:srgbClr val="E2E8F0"/>
                </a:solidFill>
                <a:latin typeface="Calibri"/>
              </a:rPr>
              <a:t>Protected Settings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078992"/>
            <a:ext cx="10515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>
                <a:solidFill>
                  <a:srgbClr val="94A3B8"/>
                </a:solidFill>
                <a:latin typeface="Calibri"/>
              </a:rPr>
              <a:t>A separate super-admin credential guards branding, tax, printer &amp; FBR config</a:t>
            </a:r>
          </a:p>
        </p:txBody>
      </p:sp>
      <p:sp>
        <p:nvSpPr>
          <p:cNvPr id="6" name="Rectangle 5"/>
          <p:cNvSpPr/>
          <p:nvPr/>
        </p:nvSpPr>
        <p:spPr>
          <a:xfrm>
            <a:off x="493776" y="1495171"/>
            <a:ext cx="11173968" cy="4873498"/>
          </a:xfrm>
          <a:prstGeom prst="rect">
            <a:avLst/>
          </a:prstGeom>
          <a:solidFill>
            <a:srgbClr val="16213A"/>
          </a:solidFill>
          <a:ln w="12700">
            <a:solidFill>
              <a:srgbClr val="26335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5_settings_unloc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550035"/>
            <a:ext cx="11064240" cy="47637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94A3B8"/>
                </a:solidFill>
                <a:latin typeface="Calibri"/>
              </a:rPr>
              <a:t>Powered by EONOVATE Tech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47120" y="6473952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 b="0">
                <a:solidFill>
                  <a:srgbClr val="94A3B8"/>
                </a:solidFill>
                <a:latin typeface="Calibri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731520" y="594360"/>
            <a:ext cx="640080" cy="82296"/>
          </a:xfrm>
          <a:prstGeom prst="roundRect">
            <a:avLst/>
          </a:prstGeom>
          <a:solidFill>
            <a:srgbClr val="F9731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731520" y="777240"/>
            <a:ext cx="91440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E2E8F0"/>
                </a:solidFill>
                <a:latin typeface="Calibri"/>
              </a:rPr>
              <a:t>Built With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828800"/>
            <a:ext cx="2103120" cy="502920"/>
          </a:xfrm>
          <a:prstGeom prst="roundRect">
            <a:avLst/>
          </a:prstGeom>
          <a:solidFill>
            <a:srgbClr val="1C2942"/>
          </a:solidFill>
          <a:ln w="12700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500" b="1">
                <a:solidFill>
                  <a:srgbClr val="E2E8F0"/>
                </a:solidFill>
              </a:rPr>
              <a:t>Flask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8960" y="1856232"/>
            <a:ext cx="8229600" cy="4572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450" b="0">
                <a:solidFill>
                  <a:srgbClr val="94A3B8"/>
                </a:solidFill>
                <a:latin typeface="Calibri"/>
              </a:rPr>
              <a:t>Python web app — blueprints for auth, ordering, admin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2606040"/>
            <a:ext cx="2103120" cy="502920"/>
          </a:xfrm>
          <a:prstGeom prst="roundRect">
            <a:avLst/>
          </a:prstGeom>
          <a:solidFill>
            <a:srgbClr val="1C2942"/>
          </a:solidFill>
          <a:ln w="12700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500" b="1">
                <a:solidFill>
                  <a:srgbClr val="E2E8F0"/>
                </a:solidFill>
              </a:rPr>
              <a:t>SQLite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08960" y="2633472"/>
            <a:ext cx="8229600" cy="4572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450" b="0">
                <a:solidFill>
                  <a:srgbClr val="94A3B8"/>
                </a:solidFill>
                <a:latin typeface="Calibri"/>
              </a:rPr>
              <a:t>Zero-setup, file-based database per restaurant deployment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3383280"/>
            <a:ext cx="2103120" cy="502920"/>
          </a:xfrm>
          <a:prstGeom prst="roundRect">
            <a:avLst/>
          </a:prstGeom>
          <a:solidFill>
            <a:srgbClr val="1C2942"/>
          </a:solidFill>
          <a:ln w="12700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500" b="1">
                <a:solidFill>
                  <a:srgbClr val="E2E8F0"/>
                </a:solidFill>
              </a:rPr>
              <a:t>Bootstrap 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08960" y="3410712"/>
            <a:ext cx="8229600" cy="4572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450" b="0">
                <a:solidFill>
                  <a:srgbClr val="94A3B8"/>
                </a:solidFill>
                <a:latin typeface="Calibri"/>
              </a:rPr>
              <a:t>Dark, touch-friendly UI for tablet/till screens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2960" y="4160520"/>
            <a:ext cx="2103120" cy="502920"/>
          </a:xfrm>
          <a:prstGeom prst="roundRect">
            <a:avLst/>
          </a:prstGeom>
          <a:solidFill>
            <a:srgbClr val="1C2942"/>
          </a:solidFill>
          <a:ln w="12700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500" b="1">
                <a:solidFill>
                  <a:srgbClr val="E2E8F0"/>
                </a:solidFill>
              </a:rPr>
              <a:t>python-escpos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08960" y="4187952"/>
            <a:ext cx="8229600" cy="4572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450" b="0">
                <a:solidFill>
                  <a:srgbClr val="94A3B8"/>
                </a:solidFill>
                <a:latin typeface="Calibri"/>
              </a:rPr>
              <a:t>Thermal receipt printing over USB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" y="4937760"/>
            <a:ext cx="2103120" cy="502920"/>
          </a:xfrm>
          <a:prstGeom prst="roundRect">
            <a:avLst/>
          </a:prstGeom>
          <a:solidFill>
            <a:srgbClr val="1C2942"/>
          </a:solidFill>
          <a:ln w="12700">
            <a:solidFill>
              <a:srgbClr val="F9731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/>
            <a:r>
              <a:rPr sz="1500" b="1">
                <a:solidFill>
                  <a:srgbClr val="E2E8F0"/>
                </a:solidFill>
              </a:rPr>
              <a:t>qrcode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08960" y="4965192"/>
            <a:ext cx="8229600" cy="4572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450" b="0">
                <a:solidFill>
                  <a:srgbClr val="94A3B8"/>
                </a:solidFill>
                <a:latin typeface="Calibri"/>
              </a:rPr>
              <a:t>FBR invoice QR codes, generated locally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7200" y="6473952"/>
            <a:ext cx="54864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94A3B8"/>
                </a:solidFill>
                <a:latin typeface="Calibri"/>
              </a:rPr>
              <a:t>Powered by EONOVATE Tech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247120" y="6473952"/>
            <a:ext cx="54864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100" b="0">
                <a:solidFill>
                  <a:srgbClr val="94A3B8"/>
                </a:solidFill>
                <a:latin typeface="Calibri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1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743200"/>
            <a:ext cx="1036289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3400" b="1">
                <a:solidFill>
                  <a:srgbClr val="E2E8F0"/>
                </a:solidFill>
                <a:latin typeface="Calibri"/>
              </a:rPr>
              <a:t>Ready for any restaurant.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3429000"/>
            <a:ext cx="10362895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600" b="0">
                <a:solidFill>
                  <a:srgbClr val="94A3B8"/>
                </a:solidFill>
                <a:latin typeface="Calibri"/>
              </a:rPr>
              <a:t>Rebrand it, load the menu, and start taking orders.</a:t>
            </a:r>
          </a:p>
        </p:txBody>
      </p:sp>
      <p:sp>
        <p:nvSpPr>
          <p:cNvPr id="5" name="Rectangle 4"/>
          <p:cNvSpPr/>
          <p:nvPr/>
        </p:nvSpPr>
        <p:spPr>
          <a:xfrm>
            <a:off x="5181904" y="4114800"/>
            <a:ext cx="1828800" cy="36576"/>
          </a:xfrm>
          <a:prstGeom prst="rect">
            <a:avLst/>
          </a:prstGeom>
          <a:solidFill>
            <a:srgbClr val="EC48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6217920"/>
            <a:ext cx="10362895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1">
                <a:solidFill>
                  <a:srgbClr val="FBBF24"/>
                </a:solidFill>
                <a:latin typeface="Calibri"/>
              </a:rPr>
              <a:t>EONOVATE Tech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