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64800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6711696"/>
            <a:ext cx="12191695" cy="146304"/>
          </a:xfrm>
          <a:prstGeom prst="rect">
            <a:avLst/>
          </a:prstGeom>
          <a:solidFill>
            <a:srgbClr val="A8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640080"/>
            <a:ext cx="36576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 i="0">
                <a:solidFill>
                  <a:srgbClr val="E3F0B8"/>
                </a:solidFill>
                <a:latin typeface="Calibri"/>
              </a:rPr>
              <a:t>EONOVATE TECH</a:t>
            </a:r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0" y="1965960"/>
            <a:ext cx="2419894" cy="9601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2960" y="3246120"/>
            <a:ext cx="10515600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4600" b="1" i="0">
                <a:solidFill>
                  <a:srgbClr val="FFFFFF"/>
                </a:solidFill>
                <a:latin typeface="Georgia"/>
              </a:rPr>
              <a:t>Pak Capry Auto Spare Parts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1248" y="406908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200" b="0" i="0">
                <a:solidFill>
                  <a:srgbClr val="E3F0B8"/>
                </a:solidFill>
                <a:latin typeface="Calibri"/>
              </a:rPr>
              <a:t>Invoicing &amp; Customer Account Management System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1248" y="5989320"/>
            <a:ext cx="73152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 i="0">
                <a:solidFill>
                  <a:srgbClr val="C9DB8F"/>
                </a:solidFill>
                <a:latin typeface="Calibri"/>
              </a:rPr>
              <a:t>A desktop application built for Dubai, U.A.E.  —  Mac + Windows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2960" y="502920"/>
            <a:ext cx="73152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1" i="0">
                <a:solidFill>
                  <a:srgbClr val="648000"/>
                </a:solidFill>
                <a:latin typeface="Calibri"/>
              </a:rPr>
              <a:t>PROJECT OVERVIEW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4672" y="868680"/>
            <a:ext cx="9144000" cy="8229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1C231A"/>
                </a:solidFill>
                <a:latin typeface="Georgia"/>
              </a:rPr>
              <a:t>One app, the whole counter workflow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600200"/>
            <a:ext cx="6583680" cy="8229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450" b="0" i="0">
                <a:solidFill>
                  <a:srgbClr val="5B6656"/>
                </a:solidFill>
                <a:latin typeface="Calibri"/>
              </a:rPr>
              <a:t>A Tkinter desktop app that runs the daily invoicing workflow end to end — from ringing up a sale to tracking which regular customers still owe a balance.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2697480"/>
            <a:ext cx="3520440" cy="1737360"/>
          </a:xfrm>
          <a:prstGeom prst="roundRect">
            <a:avLst>
              <a:gd name="adj" fmla="val 6000"/>
            </a:avLst>
          </a:prstGeom>
          <a:solidFill>
            <a:srgbClr val="F3F9D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22960" y="2697480"/>
            <a:ext cx="82296" cy="1737360"/>
          </a:xfrm>
          <a:prstGeom prst="rect">
            <a:avLst/>
          </a:prstGeom>
          <a:solidFill>
            <a:srgbClr val="648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97280" y="2862072"/>
            <a:ext cx="306324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50" b="1" i="0">
                <a:solidFill>
                  <a:srgbClr val="4D6600"/>
                </a:solidFill>
                <a:latin typeface="Georgia"/>
              </a:rPr>
              <a:t>Sale Invoice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280" y="3264408"/>
            <a:ext cx="3063240" cy="10515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0" i="0">
                <a:solidFill>
                  <a:srgbClr val="1C231A"/>
                </a:solidFill>
                <a:latin typeface="Calibri"/>
              </a:rPr>
              <a:t>Barcode/product lookup, VAT, discounts, one tap to a printed Tax Invoice.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754880" y="2697480"/>
            <a:ext cx="3520440" cy="1737360"/>
          </a:xfrm>
          <a:prstGeom prst="roundRect">
            <a:avLst>
              <a:gd name="adj" fmla="val 6000"/>
            </a:avLst>
          </a:prstGeom>
          <a:solidFill>
            <a:srgbClr val="F3F9D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754880" y="2697480"/>
            <a:ext cx="82296" cy="1737360"/>
          </a:xfrm>
          <a:prstGeom prst="rect">
            <a:avLst/>
          </a:prstGeom>
          <a:solidFill>
            <a:srgbClr val="648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029200" y="2862072"/>
            <a:ext cx="306324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50" b="1" i="0">
                <a:solidFill>
                  <a:srgbClr val="4D6600"/>
                </a:solidFill>
                <a:latin typeface="Georgia"/>
              </a:rPr>
              <a:t>Customer Accounts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29200" y="3264408"/>
            <a:ext cx="3063240" cy="10515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0" i="0">
                <a:solidFill>
                  <a:srgbClr val="1C231A"/>
                </a:solidFill>
                <a:latin typeface="Calibri"/>
              </a:rPr>
              <a:t>A running tab per customer — charges and payments, one live balance.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686800" y="2697480"/>
            <a:ext cx="3520440" cy="1737360"/>
          </a:xfrm>
          <a:prstGeom prst="roundRect">
            <a:avLst>
              <a:gd name="adj" fmla="val 6000"/>
            </a:avLst>
          </a:prstGeom>
          <a:solidFill>
            <a:srgbClr val="F3F9D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686800" y="2697480"/>
            <a:ext cx="82296" cy="1737360"/>
          </a:xfrm>
          <a:prstGeom prst="rect">
            <a:avLst/>
          </a:prstGeom>
          <a:solidFill>
            <a:srgbClr val="648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961120" y="2862072"/>
            <a:ext cx="306324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50" b="1" i="0">
                <a:solidFill>
                  <a:srgbClr val="4D6600"/>
                </a:solidFill>
                <a:latin typeface="Georgia"/>
              </a:rPr>
              <a:t>Item Management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961120" y="3264408"/>
            <a:ext cx="3063240" cy="10515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0" i="0">
                <a:solidFill>
                  <a:srgbClr val="1C231A"/>
                </a:solidFill>
                <a:latin typeface="Calibri"/>
              </a:rPr>
              <a:t>The product catalog: add, price, and barcode every part you stock.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2960" y="4754880"/>
            <a:ext cx="3520440" cy="1737360"/>
          </a:xfrm>
          <a:prstGeom prst="roundRect">
            <a:avLst>
              <a:gd name="adj" fmla="val 6000"/>
            </a:avLst>
          </a:prstGeom>
          <a:solidFill>
            <a:srgbClr val="F3F9D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22960" y="4754880"/>
            <a:ext cx="82296" cy="1737360"/>
          </a:xfrm>
          <a:prstGeom prst="rect">
            <a:avLst/>
          </a:prstGeom>
          <a:solidFill>
            <a:srgbClr val="648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97280" y="4919472"/>
            <a:ext cx="306324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50" b="1" i="0">
                <a:solidFill>
                  <a:srgbClr val="4D6600"/>
                </a:solidFill>
                <a:latin typeface="Georgia"/>
              </a:rPr>
              <a:t>Reprint Invoice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97280" y="5321808"/>
            <a:ext cx="3063240" cy="10515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0" i="0">
                <a:solidFill>
                  <a:srgbClr val="1C231A"/>
                </a:solidFill>
                <a:latin typeface="Calibri"/>
              </a:rPr>
              <a:t>Pull up any past sale and reprint it, clearly marked Duplicate.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754880" y="4754880"/>
            <a:ext cx="3520440" cy="1737360"/>
          </a:xfrm>
          <a:prstGeom prst="roundRect">
            <a:avLst>
              <a:gd name="adj" fmla="val 6000"/>
            </a:avLst>
          </a:prstGeom>
          <a:solidFill>
            <a:srgbClr val="F3F9D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4754880" y="4754880"/>
            <a:ext cx="82296" cy="1737360"/>
          </a:xfrm>
          <a:prstGeom prst="rect">
            <a:avLst/>
          </a:prstGeom>
          <a:solidFill>
            <a:srgbClr val="648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5029200" y="4919472"/>
            <a:ext cx="306324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50" b="1" i="0">
                <a:solidFill>
                  <a:srgbClr val="4D6600"/>
                </a:solidFill>
                <a:latin typeface="Georgia"/>
              </a:rPr>
              <a:t>Analytics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29200" y="5321808"/>
            <a:ext cx="3063240" cy="10515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0" i="0">
                <a:solidFill>
                  <a:srgbClr val="1C231A"/>
                </a:solidFill>
                <a:latin typeface="Calibri"/>
              </a:rPr>
              <a:t>Sales trends and top items at a glance, straight from real invoice data.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686800" y="4754880"/>
            <a:ext cx="3520440" cy="1737360"/>
          </a:xfrm>
          <a:prstGeom prst="roundRect">
            <a:avLst>
              <a:gd name="adj" fmla="val 6000"/>
            </a:avLst>
          </a:prstGeom>
          <a:solidFill>
            <a:srgbClr val="F3F9D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8686800" y="4754880"/>
            <a:ext cx="82296" cy="1737360"/>
          </a:xfrm>
          <a:prstGeom prst="rect">
            <a:avLst/>
          </a:prstGeom>
          <a:solidFill>
            <a:srgbClr val="648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8961120" y="4919472"/>
            <a:ext cx="306324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50" b="1" i="0">
                <a:solidFill>
                  <a:srgbClr val="4D6600"/>
                </a:solidFill>
                <a:latin typeface="Georgia"/>
              </a:rPr>
              <a:t>Secure Login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961120" y="5321808"/>
            <a:ext cx="3063240" cy="10515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0" i="0">
                <a:solidFill>
                  <a:srgbClr val="1C231A"/>
                </a:solidFill>
                <a:latin typeface="Calibri"/>
              </a:rPr>
              <a:t>Password-protected entry with a developer-gated reset flow.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368735" y="6400800"/>
            <a:ext cx="5486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100" b="0" i="0">
                <a:solidFill>
                  <a:srgbClr val="5B6656"/>
                </a:solidFill>
                <a:latin typeface="Calibri"/>
              </a:rPr>
              <a:t>02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4206240" cy="6858000"/>
          </a:xfrm>
          <a:prstGeom prst="rect">
            <a:avLst/>
          </a:prstGeom>
          <a:solidFill>
            <a:srgbClr val="F3F9D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548640"/>
            <a:ext cx="73152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1" i="0">
                <a:solidFill>
                  <a:srgbClr val="648000"/>
                </a:solidFill>
                <a:latin typeface="Calibri"/>
              </a:rPr>
              <a:t>CORE WORKFLOW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914400"/>
            <a:ext cx="3383280" cy="1463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1C231A"/>
                </a:solidFill>
                <a:latin typeface="Georgia"/>
              </a:rPr>
              <a:t>Sale Invoice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965960"/>
            <a:ext cx="329184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sz="1350" b="1">
                <a:solidFill>
                  <a:srgbClr val="648000"/>
                </a:solidFill>
                <a:latin typeface="Calibri"/>
              </a:rPr>
              <a:t>▸  </a:t>
            </a:r>
            <a:r>
              <a:rPr sz="1350">
                <a:solidFill>
                  <a:srgbClr val="1C231A"/>
                </a:solidFill>
                <a:latin typeface="Calibri"/>
              </a:rPr>
              <a:t>Scan a barcode or pick from the catalog — price and name fill in instantly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sz="1350" b="1">
                <a:solidFill>
                  <a:srgbClr val="648000"/>
                </a:solidFill>
                <a:latin typeface="Calibri"/>
              </a:rPr>
              <a:t>▸  </a:t>
            </a:r>
            <a:r>
              <a:rPr sz="1350">
                <a:solidFill>
                  <a:srgbClr val="1C231A"/>
                </a:solidFill>
                <a:latin typeface="Calibri"/>
              </a:rPr>
              <a:t>New, uncatalogued items get added to stock the moment they're sold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sz="1350" b="1">
                <a:solidFill>
                  <a:srgbClr val="648000"/>
                </a:solidFill>
                <a:latin typeface="Calibri"/>
              </a:rPr>
              <a:t>▸  </a:t>
            </a:r>
            <a:r>
              <a:rPr sz="1350">
                <a:solidFill>
                  <a:srgbClr val="1C231A"/>
                </a:solidFill>
                <a:latin typeface="Calibri"/>
              </a:rPr>
              <a:t>Live cart with quantity, discount, and optional 5% VAT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sz="1350" b="1">
                <a:solidFill>
                  <a:srgbClr val="648000"/>
                </a:solidFill>
                <a:latin typeface="Calibri"/>
              </a:rPr>
              <a:t>▸  </a:t>
            </a:r>
            <a:r>
              <a:rPr sz="1350">
                <a:solidFill>
                  <a:srgbClr val="1C231A"/>
                </a:solidFill>
                <a:latin typeface="Calibri"/>
              </a:rPr>
              <a:t>One click saves the sale, prints a Tax Invoice PDF, and opens WhatsApp pre-filled to send it to the customer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617720" y="685800"/>
            <a:ext cx="6903720" cy="5486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DFE3D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invoice_samp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8888" y="1499698"/>
            <a:ext cx="6501384" cy="38586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368735" y="6400800"/>
            <a:ext cx="5486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100" b="0" i="0">
                <a:solidFill>
                  <a:srgbClr val="5B6656"/>
                </a:solidFill>
                <a:latin typeface="Calibri"/>
              </a:rPr>
              <a:t>03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4206240" cy="6858000"/>
          </a:xfrm>
          <a:prstGeom prst="rect">
            <a:avLst/>
          </a:prstGeom>
          <a:solidFill>
            <a:srgbClr val="F3F9D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548640"/>
            <a:ext cx="73152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1" i="0">
                <a:solidFill>
                  <a:srgbClr val="648000"/>
                </a:solidFill>
                <a:latin typeface="Calibri"/>
              </a:rPr>
              <a:t>NEW THIS RELEASE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914400"/>
            <a:ext cx="3474720" cy="1463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1C231A"/>
                </a:solidFill>
                <a:latin typeface="Georgia"/>
              </a:rPr>
              <a:t>Customer</a:t>
            </a:r>
          </a:p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1C231A"/>
                </a:solidFill>
                <a:latin typeface="Georgia"/>
              </a:rPr>
              <a:t>Accounts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377440"/>
            <a:ext cx="329184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sz="1300" b="1">
                <a:solidFill>
                  <a:srgbClr val="648000"/>
                </a:solidFill>
                <a:latin typeface="Calibri"/>
              </a:rPr>
              <a:t>▸  </a:t>
            </a:r>
            <a:r>
              <a:rPr sz="1300">
                <a:solidFill>
                  <a:srgbClr val="1C231A"/>
                </a:solidFill>
                <a:latin typeface="Calibri"/>
              </a:rPr>
              <a:t>Search any customer by name or phone — type-to-filter, no memorizing numbers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sz="1300" b="1">
                <a:solidFill>
                  <a:srgbClr val="648000"/>
                </a:solidFill>
                <a:latin typeface="Calibri"/>
              </a:rPr>
              <a:t>▸  </a:t>
            </a:r>
            <a:r>
              <a:rPr sz="1300">
                <a:solidFill>
                  <a:srgbClr val="1C231A"/>
                </a:solidFill>
                <a:latin typeface="Calibri"/>
              </a:rPr>
              <a:t>Every purchase and payment lands on one running ledger, oldest to newest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sz="1300" b="1">
                <a:solidFill>
                  <a:srgbClr val="648000"/>
                </a:solidFill>
                <a:latin typeface="Calibri"/>
              </a:rPr>
              <a:t>▸  </a:t>
            </a:r>
            <a:r>
              <a:rPr sz="1300">
                <a:solidFill>
                  <a:srgbClr val="1C231A"/>
                </a:solidFill>
                <a:latin typeface="Calibri"/>
              </a:rPr>
              <a:t>The balance updates live: green when clear, red when they still owe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sz="1300" b="1">
                <a:solidFill>
                  <a:srgbClr val="648000"/>
                </a:solidFill>
                <a:latin typeface="Calibri"/>
              </a:rPr>
              <a:t>▸  </a:t>
            </a:r>
            <a:r>
              <a:rPr sz="1300">
                <a:solidFill>
                  <a:srgbClr val="1C231A"/>
                </a:solidFill>
                <a:latin typeface="Calibri"/>
              </a:rPr>
              <a:t>A one-off sale from the regular Sale Invoice screen can become a running account later — its history comes along automatically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sz="1300" b="1">
                <a:solidFill>
                  <a:srgbClr val="648000"/>
                </a:solidFill>
                <a:latin typeface="Calibri"/>
              </a:rPr>
              <a:t>▸  </a:t>
            </a:r>
            <a:r>
              <a:rPr sz="1300">
                <a:solidFill>
                  <a:srgbClr val="1C231A"/>
                </a:solidFill>
                <a:latin typeface="Calibri"/>
              </a:rPr>
              <a:t>Every change reissues one always-current Account Statement PDF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617720" y="685800"/>
            <a:ext cx="6903720" cy="5486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DFE3D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statement_samp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8888" y="1645306"/>
            <a:ext cx="6501384" cy="35673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368735" y="6400800"/>
            <a:ext cx="5486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100" b="0" i="0">
                <a:solidFill>
                  <a:srgbClr val="5B6656"/>
                </a:solidFill>
                <a:latin typeface="Calibri"/>
              </a:rPr>
              <a:t>04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4D660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2960" y="548640"/>
            <a:ext cx="73152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1" i="0">
                <a:solidFill>
                  <a:srgbClr val="A8D600"/>
                </a:solidFill>
                <a:latin typeface="Calibri"/>
              </a:rPr>
              <a:t>DELIVERY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4672" y="914400"/>
            <a:ext cx="9144000" cy="8229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FFFF"/>
                </a:solidFill>
                <a:latin typeface="Georgia"/>
              </a:rPr>
              <a:t>Built around the client's own brand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965960"/>
            <a:ext cx="493776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700" b="1" i="0">
                <a:solidFill>
                  <a:srgbClr val="A8D600"/>
                </a:solidFill>
                <a:latin typeface="Georgia"/>
              </a:rPr>
              <a:t>Parrot Green Theme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2350008"/>
            <a:ext cx="493776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E3F0B8"/>
                </a:solidFill>
                <a:latin typeface="Calibri"/>
              </a:rPr>
              <a:t>Every screen, button, and chart uses the client's chosen brand color.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3337560"/>
            <a:ext cx="493776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700" b="1" i="0">
                <a:solidFill>
                  <a:srgbClr val="A8D600"/>
                </a:solidFill>
                <a:latin typeface="Georgia"/>
              </a:rPr>
              <a:t>Custom Logo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3721608"/>
            <a:ext cx="493776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E3F0B8"/>
                </a:solidFill>
                <a:latin typeface="Calibri"/>
              </a:rPr>
              <a:t>The car-and-gears mark sits in every header, alongside the Pak Capry wordmark.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4709160"/>
            <a:ext cx="493776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700" b="1" i="0">
                <a:solidFill>
                  <a:srgbClr val="A8D600"/>
                </a:solidFill>
                <a:latin typeface="Georgia"/>
              </a:rPr>
              <a:t>Bilingual Letterhead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5093208"/>
            <a:ext cx="493776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E3F0B8"/>
                </a:solidFill>
                <a:latin typeface="Calibri"/>
              </a:rPr>
              <a:t>Invoices print the Arabic company name above the English, matching the original paper letterhead.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09360" y="1965960"/>
            <a:ext cx="493776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700" b="1" i="0">
                <a:solidFill>
                  <a:srgbClr val="A8D600"/>
                </a:solidFill>
                <a:latin typeface="Georgia"/>
              </a:rPr>
              <a:t>Runs on Mac and Windows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9360" y="2350008"/>
            <a:ext cx="493776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E3F0B8"/>
                </a:solidFill>
                <a:latin typeface="Calibri"/>
              </a:rPr>
              <a:t>Packaged as native, standalone apps for both — no Python install needed on the shop's PC.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0" y="3337560"/>
            <a:ext cx="493776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700" b="1" i="0">
                <a:solidFill>
                  <a:srgbClr val="A8D600"/>
                </a:solidFill>
                <a:latin typeface="Georgia"/>
              </a:rPr>
              <a:t>Automatic Backups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09360" y="3721608"/>
            <a:ext cx="493776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E3F0B8"/>
                </a:solidFill>
                <a:latin typeface="Calibri"/>
              </a:rPr>
              <a:t>One click copies the full database to a timestamped backup file.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09360" y="4709160"/>
            <a:ext cx="493776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700" b="1" i="0">
                <a:solidFill>
                  <a:srgbClr val="A8D600"/>
                </a:solidFill>
                <a:latin typeface="Georgia"/>
              </a:rPr>
              <a:t>Discoverable Output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09360" y="5093208"/>
            <a:ext cx="493776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E3F0B8"/>
                </a:solidFill>
                <a:latin typeface="Calibri"/>
              </a:rPr>
              <a:t>Every invoice and statement PDF lands in one findable folder, ready to share over WhatsApp.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68735" y="6400800"/>
            <a:ext cx="5486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100" b="0" i="0">
                <a:solidFill>
                  <a:srgbClr val="C9DB8F"/>
                </a:solidFill>
                <a:latin typeface="Calibri"/>
              </a:rPr>
              <a:t>05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64800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A8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567" y="2103120"/>
            <a:ext cx="2194560" cy="8707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14400" y="3383280"/>
            <a:ext cx="10360152" cy="7315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600" b="1" i="0">
                <a:solidFill>
                  <a:srgbClr val="FFFFFF"/>
                </a:solidFill>
                <a:latin typeface="Georgia"/>
              </a:rPr>
              <a:t>Pak Capry Auto Spare Parts Co. L.L.C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3977639"/>
            <a:ext cx="10360152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0" i="0">
                <a:solidFill>
                  <a:srgbClr val="E3F0B8"/>
                </a:solidFill>
                <a:latin typeface="Calibri"/>
              </a:rPr>
              <a:t>Dubai, U.A.E.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5943600"/>
            <a:ext cx="10360152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 i="0">
                <a:solidFill>
                  <a:srgbClr val="C9DB8F"/>
                </a:solidFill>
                <a:latin typeface="Calibri"/>
              </a:rPr>
              <a:t>Developed by EONOVATE Tech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