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A17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822960" y="2331720"/>
            <a:ext cx="54864" cy="201168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1234440"/>
            <a:ext cx="1172497" cy="914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97280" y="2331720"/>
            <a:ext cx="960120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FFFFFF"/>
                </a:solidFill>
                <a:latin typeface="Calibri"/>
              </a:rPr>
              <a:t>JIV Voter Locator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3246120"/>
            <a:ext cx="960120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000" b="0" i="0">
                <a:solidFill>
                  <a:srgbClr val="FFD600"/>
                </a:solidFill>
                <a:latin typeface="Calibri"/>
              </a:rPr>
              <a:t>Offline Voter Search &amp; Constituency Management App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3794760"/>
            <a:ext cx="96012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0" i="0">
                <a:solidFill>
                  <a:srgbClr val="C7C4E8"/>
                </a:solidFill>
                <a:latin typeface="Calibri"/>
              </a:rPr>
              <a:t>PP-167 Constituency  •  112,000+ Voters Digitized  •  Fully Offline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6035040"/>
            <a:ext cx="54864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Built by Eonovate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640080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 i="0">
                <a:solidFill>
                  <a:srgbClr val="9B98C4"/>
                </a:solidFill>
                <a:latin typeface="Calibri"/>
              </a:rPr>
              <a:t>eonovatecore@gmail.com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OVERVIEW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From Paper Electoral Rolls to Instant Field Lookup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155448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252060"/>
                </a:solidFill>
                <a:latin typeface="Calibri"/>
              </a:rPr>
              <a:t>The Challenge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1965960"/>
            <a:ext cx="5486400" cy="32004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Official voter lists exist only as scanned, printed electoral roll PDFs</a:t>
            </a:r>
          </a:p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Field workers need to find a voter’s house, block and details in seconds</a:t>
            </a:r>
          </a:p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No reliable internet access in the field — a live web lookup isn’t an option</a:t>
            </a:r>
          </a:p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Handwritten/OCR-scanned data is often noisy: smudged digits, misread characters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09360" y="1554480"/>
            <a:ext cx="5486400" cy="3657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252060"/>
                </a:solidFill>
                <a:latin typeface="Calibri"/>
              </a:rPr>
              <a:t>The 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9360" y="1965960"/>
            <a:ext cx="5486400" cy="32004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A fully offline mobile app — the entire voter database ships inside the app</a:t>
            </a:r>
          </a:p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Search any voter by CNIC or name in under a second, no signal required</a:t>
            </a:r>
          </a:p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A verified, cleaned dataset: 55 scanned electoral roll files digitized and cross-checked against source PDFs</a:t>
            </a:r>
          </a:p>
          <a:p>
            <a:pPr>
              <a:spcAft>
                <a:spcPts val="10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A simple bilingual (Urdu/English) interface built for non-technical field staff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CAPABILITIES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What the App Can Do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548640" y="160020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548640" y="160020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49808" y="185623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Instant Search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808" y="237744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Look up any voter by CNIC or name, with results in real time.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79393" y="160020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3379393" y="160020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580561" y="185623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Fully Offline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80561" y="237744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The complete voter database is bundled on-device — zero internet dependency.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10147" y="160020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210147" y="160020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11315" y="185623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Add / Edit Records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11315" y="237744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Field-add new voters or correct existing entries on the spot.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040901" y="160020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9040901" y="160020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42069" y="185623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Halqa &amp; Polling Station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242069" y="237744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Every voter is mapped to its block code, halqa and polling station.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48640" y="393192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548640" y="393192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49808" y="418795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QR Code Scanning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9808" y="470916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Scan a CNIC or card to jump straight to a voter’s record.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379393" y="393192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3379393" y="393192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3580561" y="418795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Share &amp; Export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580561" y="470916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Share a voter’s details via WhatsApp/SMS, or export filtered lists to PDF.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210147" y="393192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210147" y="393192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411315" y="418795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Visit &amp; Search Analytics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11315" y="470916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Tracks daily search volume and visit counts for reporting.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9040901" y="3931920"/>
            <a:ext cx="2602153" cy="2103120"/>
          </a:xfrm>
          <a:prstGeom prst="roundRect">
            <a:avLst>
              <a:gd name="adj" fmla="val 6000"/>
            </a:avLst>
          </a:prstGeom>
          <a:solidFill>
            <a:srgbClr val="FAFAF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9040901" y="3931920"/>
            <a:ext cx="2602153" cy="73152"/>
          </a:xfrm>
          <a:prstGeom prst="round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9242069" y="4187952"/>
            <a:ext cx="2199817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 i="0">
                <a:solidFill>
                  <a:srgbClr val="252060"/>
                </a:solidFill>
                <a:latin typeface="Calibri"/>
              </a:rPr>
              <a:t>Bilingual RTL UI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242069" y="4709160"/>
            <a:ext cx="2199817" cy="11887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150" b="0" i="0">
                <a:solidFill>
                  <a:srgbClr val="6B6B7A"/>
                </a:solidFill>
                <a:latin typeface="Calibri"/>
              </a:rPr>
              <a:t>A native right-to-left Urdu interface throughout the app.</a:t>
            </a:r>
          </a:p>
        </p:txBody>
      </p:sp>
      <p:sp>
        <p:nvSpPr>
          <p:cNvPr id="37" name="Rectangle 36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8" name="TextBox 37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CAPABILITY — SEARCH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Find Any Voter in Seconds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1828800"/>
            <a:ext cx="5120640" cy="41148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Search by name or CNIC number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Instant, offline results — no network round-trip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Zone/constituency banner keeps field staff oriented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Clean empty-state guidance when no match is found</a:t>
            </a:r>
          </a:p>
        </p:txBody>
      </p:sp>
      <p:pic>
        <p:nvPicPr>
          <p:cNvPr id="6" name="Picture 5" descr="searc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462" y="1417320"/>
            <a:ext cx="2749274" cy="512064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CAPABILITY — VOTER PROFILE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Complete Voter Detail at a Glance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1828800"/>
            <a:ext cx="5120640" cy="41148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CNIC, name, father/husband name, age and gender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Gender auto-detected from the CNIC’s check digit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Full address plus household and serial numbers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Block code and polling station linkage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One-tap edit and share actions in the header</a:t>
            </a:r>
          </a:p>
        </p:txBody>
      </p:sp>
      <p:pic>
        <p:nvPicPr>
          <p:cNvPr id="6" name="Picture 5" descr="detai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462" y="1417320"/>
            <a:ext cx="2749274" cy="512064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CAPABILITY — DATA ENTRY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Add or Correct Records in the Field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1828800"/>
            <a:ext cx="5120640" cy="41148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Structured form for identity, contact and location details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Built-in validation on required fields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Gender toggle and CNIC-aware inputs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Same form re-used for editing existing voters</a:t>
            </a:r>
          </a:p>
        </p:txBody>
      </p:sp>
      <p:pic>
        <p:nvPicPr>
          <p:cNvPr id="6" name="Picture 5" descr="ad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462" y="1417320"/>
            <a:ext cx="2749274" cy="512064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CAPABILITY — DATA MANAGEMENT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Offline-First Data, Fully Under Control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1828800"/>
            <a:ext cx="5120640" cy="41148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55 scanned electoral roll files bundled with the app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One-tap bulk import of the entire constituency dataset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Import additional XLSX files directly from the field</a:t>
            </a:r>
          </a:p>
          <a:p>
            <a:pPr>
              <a:spcAft>
                <a:spcPts val="1600"/>
              </a:spcAft>
            </a:pPr>
            <a:r>
              <a:rPr sz="1500" b="1">
                <a:solidFill>
                  <a:srgbClr val="FFD600"/>
                </a:solidFill>
              </a:rPr>
              <a:t>●  </a:t>
            </a:r>
            <a:r>
              <a:rPr sz="1500">
                <a:solidFill>
                  <a:srgbClr val="1A1740"/>
                </a:solidFill>
                <a:latin typeface="Calibri"/>
              </a:rPr>
              <a:t>Local database export/import for backup and handover</a:t>
            </a:r>
          </a:p>
        </p:txBody>
      </p:sp>
      <p:pic>
        <p:nvPicPr>
          <p:cNvPr id="6" name="Picture 5" descr="dat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9462" y="1417320"/>
            <a:ext cx="2749274" cy="512064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DATA ENGINEERING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A Verified, OCR-Cross-Checked Dataset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1645920"/>
            <a:ext cx="5486400" cy="41148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pPr>
              <a:spcAft>
                <a:spcPts val="14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112,452 voter records digitized from 55 scanned PDF electoral rolls</a:t>
            </a:r>
          </a:p>
          <a:p>
            <a:pPr>
              <a:spcAft>
                <a:spcPts val="14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Custom OCR pipeline (Apple Vision framework) reads Serial No. and Household No. columns directly from the source scans</a:t>
            </a:r>
          </a:p>
          <a:p>
            <a:pPr>
              <a:spcAft>
                <a:spcPts val="14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Every automated correction is cross-verified against the original PDF page — not guessed from pattern-matching alone</a:t>
            </a:r>
          </a:p>
          <a:p>
            <a:pPr>
              <a:spcAft>
                <a:spcPts val="14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Structural integrity checks catch corrupt or malformed spreadsheet files before they ship</a:t>
            </a:r>
          </a:p>
          <a:p>
            <a:pPr>
              <a:spcAft>
                <a:spcPts val="1400"/>
              </a:spcAft>
            </a:pPr>
            <a:r>
              <a:rPr sz="1450" b="1">
                <a:solidFill>
                  <a:srgbClr val="FFD600"/>
                </a:solidFill>
              </a:rPr>
              <a:t>●  </a:t>
            </a:r>
            <a:r>
              <a:rPr sz="1450">
                <a:solidFill>
                  <a:srgbClr val="1A1740"/>
                </a:solidFill>
                <a:latin typeface="Calibri"/>
              </a:rPr>
              <a:t>Parser hardened so a single bad field never silently drops a real voter from search results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92240" y="2103120"/>
            <a:ext cx="1737360" cy="1371600"/>
          </a:xfrm>
          <a:prstGeom prst="roundRect">
            <a:avLst>
              <a:gd name="adj" fmla="val 8000"/>
            </a:avLst>
          </a:prstGeom>
          <a:solidFill>
            <a:srgbClr val="2520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92240" y="2304288"/>
            <a:ext cx="173736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200" b="1" i="0">
                <a:solidFill>
                  <a:srgbClr val="FFD600"/>
                </a:solidFill>
                <a:latin typeface="Calibri"/>
              </a:rPr>
              <a:t>55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3680" y="2880360"/>
            <a:ext cx="155448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050" b="0" i="0">
                <a:solidFill>
                  <a:srgbClr val="FFFFFF"/>
                </a:solidFill>
                <a:latin typeface="Calibri"/>
              </a:rPr>
              <a:t>Source Files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458200" y="2103120"/>
            <a:ext cx="1737360" cy="1371600"/>
          </a:xfrm>
          <a:prstGeom prst="roundRect">
            <a:avLst>
              <a:gd name="adj" fmla="val 8000"/>
            </a:avLst>
          </a:prstGeom>
          <a:solidFill>
            <a:srgbClr val="2520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458200" y="2304288"/>
            <a:ext cx="173736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200" b="1" i="0">
                <a:solidFill>
                  <a:srgbClr val="FFD600"/>
                </a:solidFill>
                <a:latin typeface="Calibri"/>
              </a:rPr>
              <a:t>112,452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49640" y="2880360"/>
            <a:ext cx="155448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050" b="0" i="0">
                <a:solidFill>
                  <a:srgbClr val="FFFFFF"/>
                </a:solidFill>
                <a:latin typeface="Calibri"/>
              </a:rPr>
              <a:t>Voter Records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0424160" y="2103120"/>
            <a:ext cx="1737360" cy="1371600"/>
          </a:xfrm>
          <a:prstGeom prst="roundRect">
            <a:avLst>
              <a:gd name="adj" fmla="val 8000"/>
            </a:avLst>
          </a:prstGeom>
          <a:solidFill>
            <a:srgbClr val="25206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424160" y="2304288"/>
            <a:ext cx="173736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200" b="1" i="0">
                <a:solidFill>
                  <a:srgbClr val="FFD600"/>
                </a:solidFill>
                <a:latin typeface="Calibri"/>
              </a:rPr>
              <a:t>100%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15600" y="2880360"/>
            <a:ext cx="1554480" cy="5029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5000"/>
              </a:lnSpc>
            </a:pPr>
            <a:r>
              <a:rPr sz="1050" b="0" i="0">
                <a:solidFill>
                  <a:srgbClr val="FFFFFF"/>
                </a:solidFill>
                <a:latin typeface="Calibri"/>
              </a:rPr>
              <a:t>PDF-Verified Fixes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A17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TECHNOLOGY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1A1740"/>
                </a:solidFill>
                <a:latin typeface="Calibri"/>
              </a:rPr>
              <a:t>Built for Reliability in the Field</a:t>
            </a:r>
          </a:p>
        </p:txBody>
      </p:sp>
      <p:sp>
        <p:nvSpPr>
          <p:cNvPr id="4" name="Rectangle 3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320040"/>
            <a:ext cx="914400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1" i="0">
                <a:solidFill>
                  <a:srgbClr val="FFD600"/>
                </a:solidFill>
                <a:latin typeface="Calibri"/>
              </a:rPr>
              <a:t>TECHNOLOGY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594360"/>
            <a:ext cx="10058400" cy="6400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2800" b="1" i="0">
                <a:solidFill>
                  <a:srgbClr val="FFFFFF"/>
                </a:solidFill>
                <a:latin typeface="Calibri"/>
              </a:rPr>
              <a:t>Built for Reliability in the Field</a:t>
            </a:r>
          </a:p>
        </p:txBody>
      </p:sp>
      <p:sp>
        <p:nvSpPr>
          <p:cNvPr id="7" name="Rectangle 6"/>
          <p:cNvSpPr/>
          <p:nvPr/>
        </p:nvSpPr>
        <p:spPr>
          <a:xfrm>
            <a:off x="548640" y="1234440"/>
            <a:ext cx="822960" cy="4445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48640" y="1645920"/>
            <a:ext cx="54864" cy="137160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77240" y="1691640"/>
            <a:ext cx="512064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Flutter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" y="2148840"/>
            <a:ext cx="512064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50" b="0" i="0">
                <a:solidFill>
                  <a:srgbClr val="C7C4E8"/>
                </a:solidFill>
                <a:latin typeface="Calibri"/>
              </a:rPr>
              <a:t>Cross-platform app (Android / iOS) from a single codebase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17920" y="1645920"/>
            <a:ext cx="54864" cy="137160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446520" y="1691640"/>
            <a:ext cx="512064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SQLite (on-device)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46520" y="2148840"/>
            <a:ext cx="512064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50" b="0" i="0">
                <a:solidFill>
                  <a:srgbClr val="C7C4E8"/>
                </a:solidFill>
                <a:latin typeface="Calibri"/>
              </a:rPr>
              <a:t>Local, offline-first voter database — no server dependency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8640" y="3291840"/>
            <a:ext cx="54864" cy="137160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77240" y="3337560"/>
            <a:ext cx="512064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Excel/XLSX Import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7240" y="3794760"/>
            <a:ext cx="512064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50" b="0" i="0">
                <a:solidFill>
                  <a:srgbClr val="C7C4E8"/>
                </a:solidFill>
                <a:latin typeface="Calibri"/>
              </a:rPr>
              <a:t>Structured ingestion of electoral roll data at scale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17920" y="3291840"/>
            <a:ext cx="54864" cy="137160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446520" y="3337560"/>
            <a:ext cx="512064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Apple Vision OCR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6520" y="3794760"/>
            <a:ext cx="512064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50" b="0" i="0">
                <a:solidFill>
                  <a:srgbClr val="C7C4E8"/>
                </a:solidFill>
                <a:latin typeface="Calibri"/>
              </a:rPr>
              <a:t>Verifies and repairs numeric fields against source PDF scans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48640" y="4937760"/>
            <a:ext cx="54864" cy="137160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77240" y="4983480"/>
            <a:ext cx="512064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QR / Barcode Scanning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240" y="5440680"/>
            <a:ext cx="512064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50" b="0" i="0">
                <a:solidFill>
                  <a:srgbClr val="C7C4E8"/>
                </a:solidFill>
                <a:latin typeface="Calibri"/>
              </a:rPr>
              <a:t>mobile_scanner for fast CNIC lookup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217920" y="4937760"/>
            <a:ext cx="54864" cy="1371600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446520" y="4983480"/>
            <a:ext cx="512064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1" i="0">
                <a:solidFill>
                  <a:srgbClr val="FFFFFF"/>
                </a:solidFill>
                <a:latin typeface="Calibri"/>
              </a:rPr>
              <a:t>PDF Export &amp; Share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46520" y="5440680"/>
            <a:ext cx="5120640" cy="82296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250" b="0" i="0">
                <a:solidFill>
                  <a:srgbClr val="C7C4E8"/>
                </a:solidFill>
                <a:latin typeface="Calibri"/>
              </a:rPr>
              <a:t>Printable reports and WhatsApp/SMS sharing built in</a:t>
            </a:r>
          </a:p>
        </p:txBody>
      </p:sp>
      <p:sp>
        <p:nvSpPr>
          <p:cNvPr id="26" name="Rectangle 25"/>
          <p:cNvSpPr/>
          <p:nvPr/>
        </p:nvSpPr>
        <p:spPr>
          <a:xfrm>
            <a:off x="0" y="6565392"/>
            <a:ext cx="12191695" cy="292608"/>
          </a:xfrm>
          <a:prstGeom prst="rect">
            <a:avLst/>
          </a:prstGeom>
          <a:solidFill>
            <a:srgbClr val="1A17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457200" y="6565392"/>
            <a:ext cx="54864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JIV Voter Locator  •  Eonovate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905695" y="6565392"/>
            <a:ext cx="1828800" cy="292608"/>
          </a:xfrm>
          <a:prstGeom prst="rect">
            <a:avLst/>
          </a:prstGeom>
          <a:noFill/>
        </p:spPr>
        <p:txBody>
          <a:bodyPr wrap="square" anchor="ctr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00" b="0" i="0">
                <a:solidFill>
                  <a:srgbClr val="B8B5D9"/>
                </a:solidFill>
                <a:latin typeface="Calibri"/>
              </a:rPr>
              <a:t>09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A174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FFD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22960" y="2468880"/>
            <a:ext cx="10058400" cy="9144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FFFFFF"/>
                </a:solidFill>
                <a:latin typeface="Calibri"/>
              </a:rPr>
              <a:t>Thank You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3383280"/>
            <a:ext cx="10058400" cy="5486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600" b="0" i="0">
                <a:solidFill>
                  <a:srgbClr val="FFD600"/>
                </a:solidFill>
                <a:latin typeface="Calibri"/>
              </a:rPr>
              <a:t>JIV Voter Locator — an Eonovate case study in offline-first field applications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4206240"/>
            <a:ext cx="10058400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300" b="0" i="0">
                <a:solidFill>
                  <a:srgbClr val="C7C4E8"/>
                </a:solidFill>
                <a:latin typeface="Calibri"/>
              </a:rPr>
              <a:t>eonovatecore@gmail.com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