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0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y="5143500" cx="9144000"/>
  <p:notesSz cx="5143500" cy="9144000"/>
  <p:embeddedFontLst>
    <p:embeddedFont>
      <p:font typeface="Roboto"/>
      <p:bold r:id="rId15"/>
      <p:boldItalic r:id="rId16"/>
    </p:embeddedFont>
    <p:embeddedFont>
      <p:font typeface="Roboto Light"/>
      <p:regular r:id="rId17"/>
      <p:bold r:id="rId18"/>
      <p:italic r:id="rId19"/>
      <p:boldItalic r:id="rId20"/>
    </p:embeddedFont>
    <p:embeddedFont>
      <p:font typeface="Red Hat Text"/>
      <p:regular r:id="rId21"/>
      <p:bold r:id="rId22"/>
      <p:italic r:id="rId23"/>
      <p:boldItalic r:id="rId2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RobotoLight-boldItalic.fntdata"/><Relationship Id="rId11" Type="http://schemas.openxmlformats.org/officeDocument/2006/relationships/slide" Target="slides/slide7.xml"/><Relationship Id="rId22" Type="http://schemas.openxmlformats.org/officeDocument/2006/relationships/font" Target="fonts/RedHatText-bold.fntdata"/><Relationship Id="rId10" Type="http://schemas.openxmlformats.org/officeDocument/2006/relationships/slide" Target="slides/slide6.xml"/><Relationship Id="rId21" Type="http://schemas.openxmlformats.org/officeDocument/2006/relationships/font" Target="fonts/RedHatText-regular.fntdata"/><Relationship Id="rId13" Type="http://schemas.openxmlformats.org/officeDocument/2006/relationships/slide" Target="slides/slide9.xml"/><Relationship Id="rId24" Type="http://schemas.openxmlformats.org/officeDocument/2006/relationships/font" Target="fonts/RedHatText-boldItalic.fntdata"/><Relationship Id="rId12" Type="http://schemas.openxmlformats.org/officeDocument/2006/relationships/slide" Target="slides/slide8.xml"/><Relationship Id="rId23" Type="http://schemas.openxmlformats.org/officeDocument/2006/relationships/font" Target="fonts/RedHatText-italic.fntdata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15" Type="http://schemas.openxmlformats.org/officeDocument/2006/relationships/font" Target="fonts/Roboto-bold.fntdata"/><Relationship Id="rId14" Type="http://schemas.openxmlformats.org/officeDocument/2006/relationships/slide" Target="slides/slide10.xml"/><Relationship Id="rId17" Type="http://schemas.openxmlformats.org/officeDocument/2006/relationships/font" Target="fonts/RobotoLight-regular.fntdata"/><Relationship Id="rId16" Type="http://schemas.openxmlformats.org/officeDocument/2006/relationships/font" Target="fonts/Roboto-boldItalic.fntdata"/><Relationship Id="rId5" Type="http://schemas.openxmlformats.org/officeDocument/2006/relationships/slide" Target="slides/slide1.xml"/><Relationship Id="rId19" Type="http://schemas.openxmlformats.org/officeDocument/2006/relationships/font" Target="fonts/RobotoLight-italic.fntdata"/><Relationship Id="rId6" Type="http://schemas.openxmlformats.org/officeDocument/2006/relationships/slide" Target="slides/slide2.xml"/><Relationship Id="rId18" Type="http://schemas.openxmlformats.org/officeDocument/2006/relationships/font" Target="fonts/RobotoLight-bold.fntdata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" name="Google Shape;17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" name="Google Shape;18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" name="Google Shape;26;p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" name="Google Shape;27;p2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6" name="Google Shape;46;p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" name="Google Shape;47;p3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9" name="Google Shape;59;p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0" name="Google Shape;60;p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3" name="Google Shape;83;p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4" name="Google Shape;84;p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1" name="Google Shape;101;p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2" name="Google Shape;102;p6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3" name="Google Shape;113;p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7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0" name="Google Shape;130;p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1" name="Google Shape;131;p8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9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3" name="Google Shape;143;p9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4" name="Google Shape;144;p9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6" name="Google Shape;156;p1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7" name="Google Shape;157;p10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jpg"/><Relationship Id="rId3" Type="http://schemas.openxmlformats.org/officeDocument/2006/relationships/hyperlink" Target="https://gamma.app/?utm_source=made-with-gamma" TargetMode="External"/><Relationship Id="rId4" Type="http://schemas.openxmlformats.org/officeDocument/2006/relationships/image" Target="../media/image1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master 1">
  <p:cSld name="Slide master 1"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1" name="Google Shape;11;p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2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AFA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13" name="Google Shape;13;p2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029180" y="4844491"/>
            <a:ext cx="1071843" cy="2560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DEFAULT">
  <p:cSld name="DEFAULT">
    <p:bg>
      <p:bgPr>
        <a:solidFill>
          <a:schemeClr val="lt1"/>
        </a:solid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3.jpg"/><Relationship Id="rId4" Type="http://schemas.openxmlformats.org/officeDocument/2006/relationships/image" Target="../media/image3.png"/><Relationship Id="rId5" Type="http://schemas.openxmlformats.org/officeDocument/2006/relationships/image" Target="../media/image1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9.jpg"/><Relationship Id="rId4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1.png"/><Relationship Id="rId4" Type="http://schemas.openxmlformats.org/officeDocument/2006/relationships/image" Target="../media/image18.png"/><Relationship Id="rId5" Type="http://schemas.openxmlformats.org/officeDocument/2006/relationships/image" Target="../media/image8.png"/><Relationship Id="rId6" Type="http://schemas.openxmlformats.org/officeDocument/2006/relationships/image" Target="../media/image5.png"/><Relationship Id="rId7" Type="http://schemas.openxmlformats.org/officeDocument/2006/relationships/image" Target="../media/image11.png"/><Relationship Id="rId8" Type="http://schemas.openxmlformats.org/officeDocument/2006/relationships/image" Target="../media/image12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6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5.jpg"/><Relationship Id="rId4" Type="http://schemas.openxmlformats.org/officeDocument/2006/relationships/image" Target="../media/image9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2.png"/><Relationship Id="rId4" Type="http://schemas.openxmlformats.org/officeDocument/2006/relationships/image" Target="../media/image26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7.png"/><Relationship Id="rId4" Type="http://schemas.openxmlformats.org/officeDocument/2006/relationships/image" Target="../media/image23.png"/><Relationship Id="rId5" Type="http://schemas.openxmlformats.org/officeDocument/2006/relationships/image" Target="../media/image24.png"/><Relationship Id="rId6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20" name="Google Shape;20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0" y="0"/>
            <a:ext cx="3429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p4"/>
          <p:cNvSpPr/>
          <p:nvPr/>
        </p:nvSpPr>
        <p:spPr>
          <a:xfrm>
            <a:off x="549391" y="771113"/>
            <a:ext cx="5124900" cy="440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1F1E1E"/>
              </a:buClr>
              <a:buSzPts val="2750"/>
              <a:buFont typeface="Red Hat Text"/>
              <a:buNone/>
            </a:pPr>
            <a:r>
              <a:rPr b="1" i="0" lang="en-US" sz="2750" u="none" cap="none" strike="noStrike">
                <a:solidFill>
                  <a:srgbClr val="1F1E1E"/>
                </a:solidFill>
                <a:latin typeface="Red Hat Text"/>
                <a:ea typeface="Red Hat Text"/>
                <a:cs typeface="Red Hat Text"/>
                <a:sym typeface="Red Hat Text"/>
              </a:rPr>
              <a:t> Surveillance System b</a:t>
            </a:r>
            <a:r>
              <a:rPr b="1" lang="en-US" sz="2750">
                <a:solidFill>
                  <a:srgbClr val="1F1E1E"/>
                </a:solidFill>
                <a:latin typeface="Red Hat Text"/>
                <a:ea typeface="Red Hat Text"/>
                <a:cs typeface="Red Hat Text"/>
                <a:sym typeface="Red Hat Text"/>
              </a:rPr>
              <a:t>y Eonovate</a:t>
            </a:r>
            <a:endParaRPr b="1" i="0" sz="27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Google Shape;22;p4"/>
          <p:cNvSpPr/>
          <p:nvPr/>
        </p:nvSpPr>
        <p:spPr>
          <a:xfrm>
            <a:off x="523577" y="1761232"/>
            <a:ext cx="4667845" cy="182165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1F1E1E"/>
              </a:buClr>
              <a:buSzPts val="3800"/>
              <a:buFont typeface="Red Hat Text"/>
              <a:buNone/>
            </a:pPr>
            <a:r>
              <a:rPr b="0" i="0" lang="en-US" sz="3800" u="none" cap="none" strike="noStrike">
                <a:solidFill>
                  <a:srgbClr val="1F1E1E"/>
                </a:solidFill>
                <a:latin typeface="Red Hat Text"/>
                <a:ea typeface="Red Hat Text"/>
                <a:cs typeface="Red Hat Text"/>
                <a:sym typeface="Red Hat Text"/>
              </a:rPr>
              <a:t>AI-Powered Multi-Branch Monitoring &amp; Compliance</a:t>
            </a:r>
            <a:endParaRPr b="0" i="0" sz="3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" name="Google Shape;23;p4"/>
          <p:cNvSpPr/>
          <p:nvPr/>
        </p:nvSpPr>
        <p:spPr>
          <a:xfrm>
            <a:off x="523577" y="4420897"/>
            <a:ext cx="5124900" cy="2394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F5A3A3"/>
              </a:buClr>
              <a:buSzPts val="1150"/>
              <a:buFont typeface="Roboto"/>
              <a:buNone/>
            </a:pPr>
            <a:r>
              <a:rPr b="1" i="0" lang="en-US" sz="1150" u="none" cap="none" strike="noStrike">
                <a:solidFill>
                  <a:srgbClr val="F5A3A3"/>
                </a:solidFill>
                <a:latin typeface="Roboto"/>
                <a:ea typeface="Roboto"/>
                <a:cs typeface="Roboto"/>
                <a:sym typeface="Roboto"/>
              </a:rPr>
              <a:t>See Everything. Miss Nothing.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29" name="Google Shape;29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0"/>
            <a:ext cx="3429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Google Shape;30;p5"/>
          <p:cNvSpPr/>
          <p:nvPr/>
        </p:nvSpPr>
        <p:spPr>
          <a:xfrm>
            <a:off x="3952577" y="532135"/>
            <a:ext cx="4667845" cy="715119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1F1E1E"/>
              </a:buClr>
              <a:buSzPts val="2250"/>
              <a:buFont typeface="Red Hat Text"/>
              <a:buNone/>
            </a:pPr>
            <a:r>
              <a:rPr b="0" i="0" lang="en-US" sz="2250" u="none" cap="none" strike="noStrike">
                <a:solidFill>
                  <a:srgbClr val="1F1E1E"/>
                </a:solidFill>
                <a:latin typeface="Red Hat Text"/>
                <a:ea typeface="Red Hat Text"/>
                <a:cs typeface="Red Hat Text"/>
                <a:sym typeface="Red Hat Text"/>
              </a:rPr>
              <a:t>The Challenge Every Franchise Owner Faces</a:t>
            </a:r>
            <a:endParaRPr b="0" i="0" sz="2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31" name="Google Shape;31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952577" y="1395338"/>
            <a:ext cx="4667845" cy="685874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5"/>
          <p:cNvSpPr/>
          <p:nvPr/>
        </p:nvSpPr>
        <p:spPr>
          <a:xfrm>
            <a:off x="4145533" y="1531144"/>
            <a:ext cx="4339084" cy="17874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100"/>
              <a:buFont typeface="Red Hat Text"/>
              <a:buNone/>
            </a:pPr>
            <a:r>
              <a:rPr b="0" i="0" lang="en-US" sz="1100" u="none" cap="none" strike="noStrike">
                <a:solidFill>
                  <a:srgbClr val="3B3535"/>
                </a:solidFill>
                <a:latin typeface="Red Hat Text"/>
                <a:ea typeface="Red Hat Text"/>
                <a:cs typeface="Red Hat Text"/>
                <a:sym typeface="Red Hat Text"/>
              </a:rPr>
              <a:t>No Physical Oversight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5"/>
          <p:cNvSpPr/>
          <p:nvPr/>
        </p:nvSpPr>
        <p:spPr>
          <a:xfrm>
            <a:off x="4145533" y="1769120"/>
            <a:ext cx="4339084" cy="1762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1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950"/>
              <a:buFont typeface="Roboto Light"/>
              <a:buNone/>
            </a:pPr>
            <a:r>
              <a:rPr b="0" i="0" lang="en-US" sz="9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You cannot be everywhere at once. Staff violations go unnoticed across branches.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34" name="Google Shape;34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952577" y="2179960"/>
            <a:ext cx="4667845" cy="862161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Google Shape;35;p5"/>
          <p:cNvSpPr/>
          <p:nvPr/>
        </p:nvSpPr>
        <p:spPr>
          <a:xfrm>
            <a:off x="4145533" y="2315766"/>
            <a:ext cx="4339084" cy="17874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100"/>
              <a:buFont typeface="Red Hat Text"/>
              <a:buNone/>
            </a:pPr>
            <a:r>
              <a:rPr b="0" i="0" lang="en-US" sz="1100" u="none" cap="none" strike="noStrike">
                <a:solidFill>
                  <a:srgbClr val="3B3535"/>
                </a:solidFill>
                <a:latin typeface="Red Hat Text"/>
                <a:ea typeface="Red Hat Text"/>
                <a:cs typeface="Red Hat Text"/>
                <a:sym typeface="Red Hat Text"/>
              </a:rPr>
              <a:t>Undetected Violations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36;p5"/>
          <p:cNvSpPr/>
          <p:nvPr/>
        </p:nvSpPr>
        <p:spPr>
          <a:xfrm>
            <a:off x="4145533" y="2553742"/>
            <a:ext cx="4339084" cy="35257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1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950"/>
              <a:buFont typeface="Roboto Light"/>
              <a:buNone/>
            </a:pPr>
            <a:r>
              <a:rPr b="0" i="0" lang="en-US" sz="9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Hygiene lapses, phone use, idle counters — all invisible without constant monitoring.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37" name="Google Shape;37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952577" y="3140869"/>
            <a:ext cx="4667845" cy="685874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38;p5"/>
          <p:cNvSpPr/>
          <p:nvPr/>
        </p:nvSpPr>
        <p:spPr>
          <a:xfrm>
            <a:off x="4145533" y="3276674"/>
            <a:ext cx="4339084" cy="17874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100"/>
              <a:buFont typeface="Red Hat Text"/>
              <a:buNone/>
            </a:pPr>
            <a:r>
              <a:rPr b="0" i="0" lang="en-US" sz="1100" u="none" cap="none" strike="noStrike">
                <a:solidFill>
                  <a:srgbClr val="3B3535"/>
                </a:solidFill>
                <a:latin typeface="Red Hat Text"/>
                <a:ea typeface="Red Hat Text"/>
                <a:cs typeface="Red Hat Text"/>
                <a:sym typeface="Red Hat Text"/>
              </a:rPr>
              <a:t>Slow, Biased Reporting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39;p5"/>
          <p:cNvSpPr/>
          <p:nvPr/>
        </p:nvSpPr>
        <p:spPr>
          <a:xfrm>
            <a:off x="4145533" y="3514651"/>
            <a:ext cx="4339084" cy="1762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1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950"/>
              <a:buFont typeface="Roboto Light"/>
              <a:buNone/>
            </a:pPr>
            <a:r>
              <a:rPr b="0" i="0" lang="en-US" sz="9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Manual reports are delayed, incomplete, and unreliable.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40" name="Google Shape;40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952577" y="3925491"/>
            <a:ext cx="4667845" cy="685874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Google Shape;41;p5"/>
          <p:cNvSpPr/>
          <p:nvPr/>
        </p:nvSpPr>
        <p:spPr>
          <a:xfrm>
            <a:off x="4145533" y="4061296"/>
            <a:ext cx="4339084" cy="17874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100"/>
              <a:buFont typeface="Red Hat Text"/>
              <a:buNone/>
            </a:pPr>
            <a:r>
              <a:rPr b="0" i="0" lang="en-US" sz="1100" u="none" cap="none" strike="noStrike">
                <a:solidFill>
                  <a:srgbClr val="3B3535"/>
                </a:solidFill>
                <a:latin typeface="Red Hat Text"/>
                <a:ea typeface="Red Hat Text"/>
                <a:cs typeface="Red Hat Text"/>
                <a:sym typeface="Red Hat Text"/>
              </a:rPr>
              <a:t>Brand Risk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" name="Google Shape;42;p5"/>
          <p:cNvSpPr/>
          <p:nvPr/>
        </p:nvSpPr>
        <p:spPr>
          <a:xfrm>
            <a:off x="4145533" y="4299272"/>
            <a:ext cx="4339084" cy="1762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1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950"/>
              <a:buFont typeface="Roboto Light"/>
              <a:buNone/>
            </a:pPr>
            <a:r>
              <a:rPr b="0" i="0" lang="en-US" sz="9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One bad branch can damage your entire franchise's reputation.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" name="Google Shape;43;p5"/>
          <p:cNvSpPr/>
          <p:nvPr/>
        </p:nvSpPr>
        <p:spPr>
          <a:xfrm>
            <a:off x="8045125" y="4886425"/>
            <a:ext cx="1007700" cy="176400"/>
          </a:xfrm>
          <a:prstGeom prst="roundRect">
            <a:avLst>
              <a:gd fmla="val 16667" name="adj"/>
            </a:avLst>
          </a:prstGeom>
          <a:solidFill>
            <a:srgbClr val="FAD1D1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highlight>
                <a:srgbClr val="FAD1D1"/>
              </a:highligh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49" name="Google Shape;49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577" y="1273373"/>
            <a:ext cx="2596679" cy="2596679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6"/>
          <p:cNvSpPr/>
          <p:nvPr/>
        </p:nvSpPr>
        <p:spPr>
          <a:xfrm>
            <a:off x="3489945" y="871761"/>
            <a:ext cx="1004441" cy="227335"/>
          </a:xfrm>
          <a:prstGeom prst="roundRect">
            <a:avLst>
              <a:gd fmla="val 7897" name="adj"/>
            </a:avLst>
          </a:prstGeom>
          <a:solidFill>
            <a:srgbClr val="FAD1D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1" name="Google Shape;51;p6"/>
          <p:cNvSpPr/>
          <p:nvPr/>
        </p:nvSpPr>
        <p:spPr>
          <a:xfrm>
            <a:off x="3579688" y="916632"/>
            <a:ext cx="1282154" cy="13759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900"/>
              <a:buFont typeface="Roboto Light"/>
              <a:buNone/>
            </a:pPr>
            <a:r>
              <a:rPr b="0" i="0" lang="en-US" sz="90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OUR SOLUTION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" name="Google Shape;52;p6"/>
          <p:cNvSpPr/>
          <p:nvPr/>
        </p:nvSpPr>
        <p:spPr>
          <a:xfrm>
            <a:off x="3489945" y="1158925"/>
            <a:ext cx="5135166" cy="88002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1F1E1E"/>
              </a:buClr>
              <a:buSzPts val="2750"/>
              <a:buFont typeface="Red Hat Text"/>
              <a:buNone/>
            </a:pPr>
            <a:r>
              <a:rPr b="0" i="0" lang="en-US" sz="2750" u="none" cap="none" strike="noStrike">
                <a:solidFill>
                  <a:srgbClr val="1F1E1E"/>
                </a:solidFill>
                <a:latin typeface="Red Hat Text"/>
                <a:ea typeface="Red Hat Text"/>
                <a:cs typeface="Red Hat Text"/>
                <a:sym typeface="Red Hat Text"/>
              </a:rPr>
              <a:t>Intelligent Monitoring, Zero Manual Effort</a:t>
            </a:r>
            <a:endParaRPr b="0" i="0" sz="27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" name="Google Shape;53;p6"/>
          <p:cNvSpPr/>
          <p:nvPr/>
        </p:nvSpPr>
        <p:spPr>
          <a:xfrm>
            <a:off x="3489945" y="2188518"/>
            <a:ext cx="5135166" cy="133156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150"/>
              <a:buFont typeface="Roboto Light"/>
              <a:buNone/>
            </a:pPr>
            <a:r>
              <a:rPr b="0" i="0" lang="en-US" sz="11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S.K Surveillance uses AI-powered cameras to </a:t>
            </a:r>
            <a:r>
              <a:rPr b="1" i="0" lang="en-US" sz="1150" u="none" cap="none" strike="noStrike">
                <a:solidFill>
                  <a:srgbClr val="3B3535"/>
                </a:solidFill>
                <a:latin typeface="Roboto"/>
                <a:ea typeface="Roboto"/>
                <a:cs typeface="Roboto"/>
                <a:sym typeface="Roboto"/>
              </a:rPr>
              <a:t>automatically detect, log, and alert</a:t>
            </a:r>
            <a:r>
              <a:rPr b="0" i="0" lang="en-US" sz="11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 on staff behavior violations across all your branches — 24/7, with no human monitoring required.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3000"/>
              </a:lnSpc>
              <a:spcBef>
                <a:spcPts val="1050"/>
              </a:spcBef>
              <a:spcAft>
                <a:spcPts val="0"/>
              </a:spcAft>
              <a:buClr>
                <a:srgbClr val="3B3535"/>
              </a:buClr>
              <a:buSzPts val="1150"/>
              <a:buFont typeface="Roboto Light"/>
              <a:buNone/>
            </a:pPr>
            <a:r>
              <a:rPr b="0" i="0" lang="en-US" sz="11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From hygiene breaches to security lapses, every incident is captured, timestamped, and delivered directly to you.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" name="Google Shape;54;p6"/>
          <p:cNvSpPr/>
          <p:nvPr/>
        </p:nvSpPr>
        <p:spPr>
          <a:xfrm>
            <a:off x="3489945" y="3688333"/>
            <a:ext cx="5135166" cy="583332"/>
          </a:xfrm>
          <a:prstGeom prst="roundRect">
            <a:avLst>
              <a:gd fmla="val 3847" name="adj"/>
            </a:avLst>
          </a:prstGeom>
          <a:solidFill>
            <a:srgbClr val="FAD1D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55" name="Google Shape;55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39517" y="3911054"/>
            <a:ext cx="187003" cy="149572"/>
          </a:xfrm>
          <a:prstGeom prst="rect">
            <a:avLst/>
          </a:prstGeom>
          <a:noFill/>
          <a:ln>
            <a:noFill/>
          </a:ln>
        </p:spPr>
      </p:pic>
      <p:sp>
        <p:nvSpPr>
          <p:cNvPr id="56" name="Google Shape;56;p6"/>
          <p:cNvSpPr/>
          <p:nvPr/>
        </p:nvSpPr>
        <p:spPr>
          <a:xfrm>
            <a:off x="3976092" y="3860304"/>
            <a:ext cx="4956646" cy="23939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50"/>
              <a:buFont typeface="Roboto Light"/>
              <a:buNone/>
            </a:pPr>
            <a:r>
              <a:rPr b="0" i="0" lang="en-US" sz="1150" u="none" cap="none" strike="noStrike">
                <a:solidFill>
                  <a:srgbClr val="000000"/>
                </a:solidFill>
                <a:latin typeface="Roboto Light"/>
                <a:ea typeface="Roboto Light"/>
                <a:cs typeface="Roboto Light"/>
                <a:sym typeface="Roboto Light"/>
              </a:rPr>
              <a:t>Real-time alerts reach you in under </a:t>
            </a:r>
            <a:r>
              <a:rPr b="1" i="0" lang="en-US" sz="1150" u="none" cap="none" strike="noStrik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5 seconds</a:t>
            </a:r>
            <a:r>
              <a:rPr b="0" i="0" lang="en-US" sz="1150" u="none" cap="none" strike="noStrike">
                <a:solidFill>
                  <a:srgbClr val="000000"/>
                </a:solidFill>
                <a:latin typeface="Roboto Light"/>
                <a:ea typeface="Roboto Light"/>
                <a:cs typeface="Roboto Light"/>
                <a:sym typeface="Roboto Light"/>
              </a:rPr>
              <a:t>.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7"/>
          <p:cNvSpPr/>
          <p:nvPr/>
        </p:nvSpPr>
        <p:spPr>
          <a:xfrm>
            <a:off x="523577" y="646956"/>
            <a:ext cx="8096845" cy="39871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1F1E1E"/>
              </a:buClr>
              <a:buSzPts val="2500"/>
              <a:buFont typeface="Red Hat Text"/>
              <a:buNone/>
            </a:pPr>
            <a:r>
              <a:rPr b="0" i="0" lang="en-US" sz="2500" u="none" cap="none" strike="noStrike">
                <a:solidFill>
                  <a:srgbClr val="1F1E1E"/>
                </a:solidFill>
                <a:latin typeface="Red Hat Text"/>
                <a:ea typeface="Red Hat Text"/>
                <a:cs typeface="Red Hat Text"/>
                <a:sym typeface="Red Hat Text"/>
              </a:rPr>
              <a:t>Key Features</a:t>
            </a:r>
            <a:endParaRPr b="0" i="0" sz="25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63" name="Google Shape;63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577" y="1291382"/>
            <a:ext cx="271165" cy="271165"/>
          </a:xfrm>
          <a:prstGeom prst="rect">
            <a:avLst/>
          </a:prstGeom>
          <a:noFill/>
          <a:ln>
            <a:noFill/>
          </a:ln>
        </p:spPr>
      </p:pic>
      <p:sp>
        <p:nvSpPr>
          <p:cNvPr id="64" name="Google Shape;64;p7"/>
          <p:cNvSpPr/>
          <p:nvPr/>
        </p:nvSpPr>
        <p:spPr>
          <a:xfrm>
            <a:off x="523577" y="1716137"/>
            <a:ext cx="3971627" cy="1994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250"/>
              <a:buFont typeface="Red Hat Text"/>
              <a:buNone/>
            </a:pPr>
            <a:r>
              <a:rPr b="0" i="0" lang="en-US" sz="1250" u="none" cap="none" strike="noStrike">
                <a:solidFill>
                  <a:srgbClr val="3B3535"/>
                </a:solidFill>
                <a:latin typeface="Red Hat Text"/>
                <a:ea typeface="Red Hat Text"/>
                <a:cs typeface="Red Hat Text"/>
                <a:sym typeface="Red Hat Text"/>
              </a:rPr>
              <a:t>Live AI Detection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" name="Google Shape;65;p7"/>
          <p:cNvSpPr/>
          <p:nvPr/>
        </p:nvSpPr>
        <p:spPr>
          <a:xfrm>
            <a:off x="523577" y="1989237"/>
            <a:ext cx="3971627" cy="20672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7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050"/>
              <a:buFont typeface="Roboto Light"/>
              <a:buNone/>
            </a:pPr>
            <a:r>
              <a:rPr b="0" i="0" lang="en-US" sz="10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YOLO-based real-time analysis of every camera feed, continuously.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66" name="Google Shape;66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48795" y="1291382"/>
            <a:ext cx="271165" cy="271165"/>
          </a:xfrm>
          <a:prstGeom prst="rect">
            <a:avLst/>
          </a:prstGeom>
          <a:noFill/>
          <a:ln>
            <a:noFill/>
          </a:ln>
        </p:spPr>
      </p:pic>
      <p:sp>
        <p:nvSpPr>
          <p:cNvPr id="67" name="Google Shape;67;p7"/>
          <p:cNvSpPr/>
          <p:nvPr/>
        </p:nvSpPr>
        <p:spPr>
          <a:xfrm>
            <a:off x="4648795" y="1716137"/>
            <a:ext cx="3971627" cy="1994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250"/>
              <a:buFont typeface="Red Hat Text"/>
              <a:buNone/>
            </a:pPr>
            <a:r>
              <a:rPr b="0" i="0" lang="en-US" sz="1250" u="none" cap="none" strike="noStrike">
                <a:solidFill>
                  <a:srgbClr val="3B3535"/>
                </a:solidFill>
                <a:latin typeface="Red Hat Text"/>
                <a:ea typeface="Red Hat Text"/>
                <a:cs typeface="Red Hat Text"/>
                <a:sym typeface="Red Hat Text"/>
              </a:rPr>
              <a:t>Instant WhatsApp Alerts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8" name="Google Shape;68;p7"/>
          <p:cNvSpPr/>
          <p:nvPr/>
        </p:nvSpPr>
        <p:spPr>
          <a:xfrm>
            <a:off x="4648795" y="1989237"/>
            <a:ext cx="3971627" cy="20672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7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050"/>
              <a:buFont typeface="Roboto Light"/>
              <a:buNone/>
            </a:pPr>
            <a:r>
              <a:rPr b="0" i="0" lang="en-US" sz="10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Violation reports sent to owners immediately with photo evidence.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69" name="Google Shape;69;p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23577" y="2441674"/>
            <a:ext cx="271165" cy="271165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7"/>
          <p:cNvSpPr/>
          <p:nvPr/>
        </p:nvSpPr>
        <p:spPr>
          <a:xfrm>
            <a:off x="523577" y="2866430"/>
            <a:ext cx="3971627" cy="1994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250"/>
              <a:buFont typeface="Red Hat Text"/>
              <a:buNone/>
            </a:pPr>
            <a:r>
              <a:rPr b="0" i="0" lang="en-US" sz="1250" u="none" cap="none" strike="noStrike">
                <a:solidFill>
                  <a:srgbClr val="3B3535"/>
                </a:solidFill>
                <a:latin typeface="Red Hat Text"/>
                <a:ea typeface="Red Hat Text"/>
                <a:cs typeface="Red Hat Text"/>
                <a:sym typeface="Red Hat Text"/>
              </a:rPr>
              <a:t>Face Recognition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1" name="Google Shape;71;p7"/>
          <p:cNvSpPr/>
          <p:nvPr/>
        </p:nvSpPr>
        <p:spPr>
          <a:xfrm>
            <a:off x="523577" y="3139529"/>
            <a:ext cx="3971627" cy="20672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7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050"/>
              <a:buFont typeface="Roboto Light"/>
              <a:buNone/>
            </a:pPr>
            <a:r>
              <a:rPr b="0" i="0" lang="en-US" sz="10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Automatically identifies which employee committed each violation.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72" name="Google Shape;72;p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648795" y="2441674"/>
            <a:ext cx="271165" cy="271165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7"/>
          <p:cNvSpPr/>
          <p:nvPr/>
        </p:nvSpPr>
        <p:spPr>
          <a:xfrm>
            <a:off x="4648795" y="2866430"/>
            <a:ext cx="3971627" cy="1994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250"/>
              <a:buFont typeface="Red Hat Text"/>
              <a:buNone/>
            </a:pPr>
            <a:r>
              <a:rPr b="0" i="0" lang="en-US" sz="1250" u="none" cap="none" strike="noStrike">
                <a:solidFill>
                  <a:srgbClr val="3B3535"/>
                </a:solidFill>
                <a:latin typeface="Red Hat Text"/>
                <a:ea typeface="Red Hat Text"/>
                <a:cs typeface="Red Hat Text"/>
                <a:sym typeface="Red Hat Text"/>
              </a:rPr>
              <a:t>Multi-Branch Dashboard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7"/>
          <p:cNvSpPr/>
          <p:nvPr/>
        </p:nvSpPr>
        <p:spPr>
          <a:xfrm>
            <a:off x="4648795" y="3139529"/>
            <a:ext cx="3971627" cy="20672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7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050"/>
              <a:buFont typeface="Roboto Light"/>
              <a:buNone/>
            </a:pPr>
            <a:r>
              <a:rPr b="0" i="0" lang="en-US" sz="10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Monitor all shops from a single screen with unified controls.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75" name="Google Shape;75;p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23577" y="3591967"/>
            <a:ext cx="271165" cy="271165"/>
          </a:xfrm>
          <a:prstGeom prst="rect">
            <a:avLst/>
          </a:prstGeom>
          <a:noFill/>
          <a:ln>
            <a:noFill/>
          </a:ln>
        </p:spPr>
      </p:pic>
      <p:sp>
        <p:nvSpPr>
          <p:cNvPr id="76" name="Google Shape;76;p7"/>
          <p:cNvSpPr/>
          <p:nvPr/>
        </p:nvSpPr>
        <p:spPr>
          <a:xfrm>
            <a:off x="523577" y="4016722"/>
            <a:ext cx="3971627" cy="1994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250"/>
              <a:buFont typeface="Red Hat Text"/>
              <a:buNone/>
            </a:pPr>
            <a:r>
              <a:rPr b="0" i="0" lang="en-US" sz="1250" u="none" cap="none" strike="noStrike">
                <a:solidFill>
                  <a:srgbClr val="3B3535"/>
                </a:solidFill>
                <a:latin typeface="Red Hat Text"/>
                <a:ea typeface="Red Hat Text"/>
                <a:cs typeface="Red Hat Text"/>
                <a:sym typeface="Red Hat Text"/>
              </a:rPr>
              <a:t>Violation Reports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7" name="Google Shape;77;p7"/>
          <p:cNvSpPr/>
          <p:nvPr/>
        </p:nvSpPr>
        <p:spPr>
          <a:xfrm>
            <a:off x="523577" y="4289822"/>
            <a:ext cx="3971627" cy="20672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7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050"/>
              <a:buFont typeface="Roboto Light"/>
              <a:buNone/>
            </a:pPr>
            <a:r>
              <a:rPr b="0" i="0" lang="en-US" sz="10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Filter by date, branch, camera, severity — export to CSV instantly.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78" name="Google Shape;78;p7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4648795" y="3591967"/>
            <a:ext cx="271165" cy="271165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7"/>
          <p:cNvSpPr/>
          <p:nvPr/>
        </p:nvSpPr>
        <p:spPr>
          <a:xfrm>
            <a:off x="4648795" y="4016722"/>
            <a:ext cx="3971627" cy="1994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250"/>
              <a:buFont typeface="Red Hat Text"/>
              <a:buNone/>
            </a:pPr>
            <a:r>
              <a:rPr b="0" i="0" lang="en-US" sz="1250" u="none" cap="none" strike="noStrike">
                <a:solidFill>
                  <a:srgbClr val="3B3535"/>
                </a:solidFill>
                <a:latin typeface="Red Hat Text"/>
                <a:ea typeface="Red Hat Text"/>
                <a:cs typeface="Red Hat Text"/>
                <a:sym typeface="Red Hat Text"/>
              </a:rPr>
              <a:t>Customer Live View</a:t>
            </a:r>
            <a:endParaRPr b="0" i="0" sz="1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7"/>
          <p:cNvSpPr/>
          <p:nvPr/>
        </p:nvSpPr>
        <p:spPr>
          <a:xfrm>
            <a:off x="4648795" y="4289822"/>
            <a:ext cx="3971627" cy="20672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7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050"/>
              <a:buFont typeface="Roboto Light"/>
              <a:buNone/>
            </a:pPr>
            <a:r>
              <a:rPr b="0" i="0" lang="en-US" sz="10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Customers watch order processing live via your mobile app.</a:t>
            </a:r>
            <a:endParaRPr b="0" i="0" sz="10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8"/>
          <p:cNvSpPr/>
          <p:nvPr/>
        </p:nvSpPr>
        <p:spPr>
          <a:xfrm>
            <a:off x="523577" y="760363"/>
            <a:ext cx="8096845" cy="44001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1F1E1E"/>
              </a:buClr>
              <a:buSzPts val="2750"/>
              <a:buFont typeface="Red Hat Text"/>
              <a:buNone/>
            </a:pPr>
            <a:r>
              <a:rPr b="0" i="0" lang="en-US" sz="2750" u="none" cap="none" strike="noStrike">
                <a:solidFill>
                  <a:srgbClr val="1F1E1E"/>
                </a:solidFill>
                <a:latin typeface="Red Hat Text"/>
                <a:ea typeface="Red Hat Text"/>
                <a:cs typeface="Red Hat Text"/>
                <a:sym typeface="Red Hat Text"/>
              </a:rPr>
              <a:t>What We Detect</a:t>
            </a:r>
            <a:endParaRPr b="0" i="0" sz="27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87" name="Google Shape;87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577" y="1592982"/>
            <a:ext cx="1858194" cy="2621905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8"/>
          <p:cNvSpPr/>
          <p:nvPr/>
        </p:nvSpPr>
        <p:spPr>
          <a:xfrm>
            <a:off x="768400" y="1761604"/>
            <a:ext cx="1444749" cy="21996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350"/>
              <a:buFont typeface="Red Hat Text"/>
              <a:buNone/>
            </a:pPr>
            <a:r>
              <a:rPr b="0" i="0" lang="en-US" sz="1350" u="none" cap="none" strike="noStrike">
                <a:solidFill>
                  <a:srgbClr val="3B3535"/>
                </a:solidFill>
                <a:latin typeface="Red Hat Text"/>
                <a:ea typeface="Red Hat Text"/>
                <a:cs typeface="Red Hat Text"/>
                <a:sym typeface="Red Hat Text"/>
              </a:rPr>
              <a:t>Counter Zone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8"/>
          <p:cNvSpPr/>
          <p:nvPr/>
        </p:nvSpPr>
        <p:spPr>
          <a:xfrm>
            <a:off x="768400" y="2131144"/>
            <a:ext cx="1444749" cy="191512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150"/>
              <a:buFont typeface="Roboto Light"/>
              <a:buNone/>
            </a:pPr>
            <a:r>
              <a:rPr b="0" i="0" lang="en-US" sz="11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Phone usage · Eating/drinking · Unmanned counter · Unauthorized back access · No gloves · No hair cover · Sneezing open · Body scratching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90" name="Google Shape;90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31343" y="1592982"/>
            <a:ext cx="1858194" cy="2621905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8"/>
          <p:cNvSpPr/>
          <p:nvPr/>
        </p:nvSpPr>
        <p:spPr>
          <a:xfrm>
            <a:off x="2776165" y="1761604"/>
            <a:ext cx="1444749" cy="21996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350"/>
              <a:buFont typeface="Red Hat Text"/>
              <a:buNone/>
            </a:pPr>
            <a:r>
              <a:rPr b="0" i="0" lang="en-US" sz="1350" u="none" cap="none" strike="noStrike">
                <a:solidFill>
                  <a:srgbClr val="3B3535"/>
                </a:solidFill>
                <a:latin typeface="Red Hat Text"/>
                <a:ea typeface="Red Hat Text"/>
                <a:cs typeface="Red Hat Text"/>
                <a:sym typeface="Red Hat Text"/>
              </a:rPr>
              <a:t>Gate &amp; Security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8"/>
          <p:cNvSpPr/>
          <p:nvPr/>
        </p:nvSpPr>
        <p:spPr>
          <a:xfrm>
            <a:off x="2776165" y="2131144"/>
            <a:ext cx="1444749" cy="9575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150"/>
              <a:buFont typeface="Roboto Light"/>
              <a:buNone/>
            </a:pPr>
            <a:r>
              <a:rPr b="0" i="0" lang="en-US" sz="11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Guard absent · Guard sleeping · After-hours entry · Crowd at gate · Guard smoking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93" name="Google Shape;93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59226" y="1592982"/>
            <a:ext cx="1858194" cy="1664345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8"/>
          <p:cNvSpPr/>
          <p:nvPr/>
        </p:nvSpPr>
        <p:spPr>
          <a:xfrm>
            <a:off x="5004048" y="1761604"/>
            <a:ext cx="1444749" cy="21996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350"/>
              <a:buFont typeface="Red Hat Text"/>
              <a:buNone/>
            </a:pPr>
            <a:r>
              <a:rPr b="0" i="0" lang="en-US" sz="1350" u="none" cap="none" strike="noStrike">
                <a:solidFill>
                  <a:srgbClr val="3B3535"/>
                </a:solidFill>
                <a:latin typeface="Red Hat Text"/>
                <a:ea typeface="Red Hat Text"/>
                <a:cs typeface="Red Hat Text"/>
                <a:sym typeface="Red Hat Text"/>
              </a:rPr>
              <a:t>Processing Zone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8"/>
          <p:cNvSpPr/>
          <p:nvPr/>
        </p:nvSpPr>
        <p:spPr>
          <a:xfrm>
            <a:off x="5004048" y="2131144"/>
            <a:ext cx="1444749" cy="9575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150"/>
              <a:buFont typeface="Roboto Light"/>
              <a:buNone/>
            </a:pPr>
            <a:r>
              <a:rPr b="0" i="0" lang="en-US" sz="11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Unsafe knife handling · No protective gear · Inactivity · Phone use · Smoking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96" name="Google Shape;96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66992" y="1592982"/>
            <a:ext cx="1858194" cy="1664345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8"/>
          <p:cNvSpPr/>
          <p:nvPr/>
        </p:nvSpPr>
        <p:spPr>
          <a:xfrm>
            <a:off x="7011814" y="1761604"/>
            <a:ext cx="1444749" cy="439936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350"/>
              <a:buFont typeface="Red Hat Text"/>
              <a:buNone/>
            </a:pPr>
            <a:r>
              <a:rPr b="0" i="0" lang="en-US" sz="1350" u="none" cap="none" strike="noStrike">
                <a:solidFill>
                  <a:srgbClr val="3B3535"/>
                </a:solidFill>
                <a:latin typeface="Red Hat Text"/>
                <a:ea typeface="Red Hat Text"/>
                <a:cs typeface="Red Hat Text"/>
                <a:sym typeface="Red Hat Text"/>
              </a:rPr>
              <a:t>Packaging &amp; Cleaning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8"/>
          <p:cNvSpPr/>
          <p:nvPr/>
        </p:nvSpPr>
        <p:spPr>
          <a:xfrm>
            <a:off x="7011814" y="2351112"/>
            <a:ext cx="1444749" cy="7181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150"/>
              <a:buFont typeface="Roboto Light"/>
              <a:buNone/>
            </a:pPr>
            <a:r>
              <a:rPr b="0" i="0" lang="en-US" sz="11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No gloves · Inactivity · Missed cleaning zones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9"/>
          <p:cNvSpPr/>
          <p:nvPr/>
        </p:nvSpPr>
        <p:spPr>
          <a:xfrm>
            <a:off x="523577" y="557436"/>
            <a:ext cx="8096845" cy="44001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1F1E1E"/>
              </a:buClr>
              <a:buSzPts val="2750"/>
              <a:buFont typeface="Red Hat Text"/>
              <a:buNone/>
            </a:pPr>
            <a:r>
              <a:rPr b="0" i="0" lang="en-US" sz="2750" u="none" cap="none" strike="noStrike">
                <a:solidFill>
                  <a:srgbClr val="1F1E1E"/>
                </a:solidFill>
                <a:latin typeface="Red Hat Text"/>
                <a:ea typeface="Red Hat Text"/>
                <a:cs typeface="Red Hat Text"/>
                <a:sym typeface="Red Hat Text"/>
              </a:rPr>
              <a:t>How It Works</a:t>
            </a:r>
            <a:endParaRPr b="0" i="0" sz="27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05" name="Google Shape;105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23764" y="1296665"/>
            <a:ext cx="6296471" cy="2881685"/>
          </a:xfrm>
          <a:prstGeom prst="rect">
            <a:avLst/>
          </a:prstGeom>
          <a:noFill/>
          <a:ln>
            <a:noFill/>
          </a:ln>
        </p:spPr>
      </p:pic>
      <p:sp>
        <p:nvSpPr>
          <p:cNvPr id="106" name="Google Shape;106;p9"/>
          <p:cNvSpPr/>
          <p:nvPr/>
        </p:nvSpPr>
        <p:spPr>
          <a:xfrm>
            <a:off x="6244999" y="3393717"/>
            <a:ext cx="1182114" cy="42836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350"/>
              <a:buFont typeface="Red Hat Text"/>
              <a:buNone/>
            </a:pPr>
            <a:r>
              <a:rPr b="0" i="0" lang="en-US" sz="1350" u="none" cap="none" strike="noStrike">
                <a:solidFill>
                  <a:srgbClr val="3B3535"/>
                </a:solidFill>
                <a:latin typeface="Red Hat Text"/>
                <a:ea typeface="Red Hat Text"/>
                <a:cs typeface="Red Hat Text"/>
                <a:sym typeface="Red Hat Text"/>
              </a:rPr>
              <a:t>WhatsApp Alert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7" name="Google Shape;107;p9"/>
          <p:cNvSpPr/>
          <p:nvPr/>
        </p:nvSpPr>
        <p:spPr>
          <a:xfrm>
            <a:off x="4755211" y="3500745"/>
            <a:ext cx="1182114" cy="21418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350"/>
              <a:buFont typeface="Red Hat Text"/>
              <a:buNone/>
            </a:pPr>
            <a:r>
              <a:rPr b="0" i="0" lang="en-US" sz="1350" u="none" cap="none" strike="noStrike">
                <a:solidFill>
                  <a:srgbClr val="3B3535"/>
                </a:solidFill>
                <a:latin typeface="Red Hat Text"/>
                <a:ea typeface="Red Hat Text"/>
                <a:cs typeface="Red Hat Text"/>
                <a:sym typeface="Red Hat Text"/>
              </a:rPr>
              <a:t>Save Evidence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9"/>
          <p:cNvSpPr/>
          <p:nvPr/>
        </p:nvSpPr>
        <p:spPr>
          <a:xfrm>
            <a:off x="3273521" y="3500745"/>
            <a:ext cx="1182114" cy="21418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350"/>
              <a:buFont typeface="Red Hat Text"/>
              <a:buNone/>
            </a:pPr>
            <a:r>
              <a:rPr b="0" i="0" lang="en-US" sz="1350" u="none" cap="none" strike="noStrike">
                <a:solidFill>
                  <a:srgbClr val="3B3535"/>
                </a:solidFill>
                <a:latin typeface="Red Hat Text"/>
                <a:ea typeface="Red Hat Text"/>
                <a:cs typeface="Red Hat Text"/>
                <a:sym typeface="Red Hat Text"/>
              </a:rPr>
              <a:t>AI Detection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9"/>
          <p:cNvSpPr/>
          <p:nvPr/>
        </p:nvSpPr>
        <p:spPr>
          <a:xfrm>
            <a:off x="1759443" y="3500745"/>
            <a:ext cx="1182114" cy="21418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ctr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350"/>
              <a:buFont typeface="Red Hat Text"/>
              <a:buNone/>
            </a:pPr>
            <a:r>
              <a:rPr b="0" i="0" lang="en-US" sz="1350" u="none" cap="none" strike="noStrike">
                <a:solidFill>
                  <a:srgbClr val="3B3535"/>
                </a:solidFill>
                <a:latin typeface="Red Hat Text"/>
                <a:ea typeface="Red Hat Text"/>
                <a:cs typeface="Red Hat Text"/>
                <a:sym typeface="Red Hat Text"/>
              </a:rPr>
              <a:t>Live Camera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9"/>
          <p:cNvSpPr/>
          <p:nvPr/>
        </p:nvSpPr>
        <p:spPr>
          <a:xfrm>
            <a:off x="523577" y="4346600"/>
            <a:ext cx="8554045" cy="23939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150"/>
              <a:buFont typeface="Roboto Light"/>
              <a:buNone/>
            </a:pPr>
            <a:r>
              <a:rPr b="0" i="0" lang="en-US" sz="11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The entire pipeline — from camera to alert — operates in under </a:t>
            </a:r>
            <a:r>
              <a:rPr b="1" i="0" lang="en-US" sz="1150" u="none" cap="none" strike="noStrike">
                <a:solidFill>
                  <a:srgbClr val="3B3535"/>
                </a:solidFill>
                <a:latin typeface="Roboto"/>
                <a:ea typeface="Roboto"/>
                <a:cs typeface="Roboto"/>
                <a:sym typeface="Roboto"/>
              </a:rPr>
              <a:t>5 seconds</a:t>
            </a:r>
            <a:r>
              <a:rPr b="0" i="0" lang="en-US" sz="11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, with zero manual intervention at any stage.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16" name="Google Shape;116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15000" y="0"/>
            <a:ext cx="3429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0"/>
          <p:cNvSpPr/>
          <p:nvPr/>
        </p:nvSpPr>
        <p:spPr>
          <a:xfrm>
            <a:off x="523577" y="868561"/>
            <a:ext cx="4667845" cy="44001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1F1E1E"/>
              </a:buClr>
              <a:buSzPts val="2750"/>
              <a:buFont typeface="Red Hat Text"/>
              <a:buNone/>
            </a:pPr>
            <a:r>
              <a:rPr b="0" i="0" lang="en-US" sz="2750" u="none" cap="none" strike="noStrike">
                <a:solidFill>
                  <a:srgbClr val="1F1E1E"/>
                </a:solidFill>
                <a:latin typeface="Red Hat Text"/>
                <a:ea typeface="Red Hat Text"/>
                <a:cs typeface="Red Hat Text"/>
                <a:sym typeface="Red Hat Text"/>
              </a:rPr>
              <a:t>Your Command Center</a:t>
            </a:r>
            <a:endParaRPr b="0" i="0" sz="27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0"/>
          <p:cNvSpPr/>
          <p:nvPr/>
        </p:nvSpPr>
        <p:spPr>
          <a:xfrm>
            <a:off x="523577" y="1532930"/>
            <a:ext cx="4667845" cy="4787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150"/>
              <a:buFont typeface="Roboto Light"/>
              <a:buNone/>
            </a:pPr>
            <a:r>
              <a:rPr b="0" i="0" lang="en-US" sz="11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The S.K Surveillance dashboard gives you complete visibility across every branch — at a glance.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10"/>
          <p:cNvSpPr/>
          <p:nvPr/>
        </p:nvSpPr>
        <p:spPr>
          <a:xfrm>
            <a:off x="523577" y="2179960"/>
            <a:ext cx="2259137" cy="1092398"/>
          </a:xfrm>
          <a:prstGeom prst="roundRect">
            <a:avLst>
              <a:gd fmla="val 2054" name="adj"/>
            </a:avLst>
          </a:prstGeom>
          <a:solidFill>
            <a:srgbClr val="F3E8E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Google Shape;120;p10"/>
          <p:cNvSpPr/>
          <p:nvPr/>
        </p:nvSpPr>
        <p:spPr>
          <a:xfrm>
            <a:off x="673150" y="2329532"/>
            <a:ext cx="1959992" cy="2247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Red Hat Text"/>
              <a:buNone/>
            </a:pPr>
            <a:r>
              <a:rPr b="0" i="0" lang="en-US" sz="1350" u="none" cap="none" strike="noStrike">
                <a:solidFill>
                  <a:srgbClr val="000000"/>
                </a:solidFill>
                <a:latin typeface="Red Hat Text"/>
                <a:ea typeface="Red Hat Text"/>
                <a:cs typeface="Red Hat Text"/>
                <a:sym typeface="Red Hat Text"/>
              </a:rPr>
              <a:t>🔴</a:t>
            </a:r>
            <a:r>
              <a:rPr b="0" i="0" lang="en-US" sz="1350" u="none" cap="none" strike="noStrike">
                <a:solidFill>
                  <a:srgbClr val="3B3535"/>
                </a:solidFill>
                <a:latin typeface="Red Hat Text"/>
                <a:ea typeface="Red Hat Text"/>
                <a:cs typeface="Red Hat Text"/>
                <a:sym typeface="Red Hat Text"/>
              </a:rPr>
              <a:t> Alert Cards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p10"/>
          <p:cNvSpPr/>
          <p:nvPr/>
        </p:nvSpPr>
        <p:spPr>
          <a:xfrm>
            <a:off x="673150" y="2644006"/>
            <a:ext cx="1959992" cy="4787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150"/>
              <a:buFont typeface="Roboto Light"/>
              <a:buNone/>
            </a:pPr>
            <a:r>
              <a:rPr b="0" i="0" lang="en-US" sz="11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Live status per branch — red, amber, or green at a glance.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2" name="Google Shape;122;p10"/>
          <p:cNvSpPr/>
          <p:nvPr/>
        </p:nvSpPr>
        <p:spPr>
          <a:xfrm>
            <a:off x="2932286" y="2179960"/>
            <a:ext cx="2259137" cy="1092398"/>
          </a:xfrm>
          <a:prstGeom prst="roundRect">
            <a:avLst>
              <a:gd fmla="val 2054" name="adj"/>
            </a:avLst>
          </a:prstGeom>
          <a:solidFill>
            <a:srgbClr val="F3E8E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p10"/>
          <p:cNvSpPr/>
          <p:nvPr/>
        </p:nvSpPr>
        <p:spPr>
          <a:xfrm>
            <a:off x="3081858" y="2329532"/>
            <a:ext cx="1959992" cy="2247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Red Hat Text"/>
              <a:buNone/>
            </a:pPr>
            <a:r>
              <a:rPr b="0" i="0" lang="en-US" sz="1350" u="none" cap="none" strike="noStrike">
                <a:solidFill>
                  <a:srgbClr val="000000"/>
                </a:solidFill>
                <a:latin typeface="Red Hat Text"/>
                <a:ea typeface="Red Hat Text"/>
                <a:cs typeface="Red Hat Text"/>
                <a:sym typeface="Red Hat Text"/>
              </a:rPr>
              <a:t>📸</a:t>
            </a:r>
            <a:r>
              <a:rPr b="0" i="0" lang="en-US" sz="1350" u="none" cap="none" strike="noStrike">
                <a:solidFill>
                  <a:srgbClr val="3B3535"/>
                </a:solidFill>
                <a:latin typeface="Red Hat Text"/>
                <a:ea typeface="Red Hat Text"/>
                <a:cs typeface="Red Hat Text"/>
                <a:sym typeface="Red Hat Text"/>
              </a:rPr>
              <a:t> Violation Grid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10"/>
          <p:cNvSpPr/>
          <p:nvPr/>
        </p:nvSpPr>
        <p:spPr>
          <a:xfrm>
            <a:off x="3081858" y="2644006"/>
            <a:ext cx="1959992" cy="4787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150"/>
              <a:buFont typeface="Roboto Light"/>
              <a:buNone/>
            </a:pPr>
            <a:r>
              <a:rPr b="0" i="0" lang="en-US" sz="11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Photo evidence organized by date, severity, and type.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10"/>
          <p:cNvSpPr/>
          <p:nvPr/>
        </p:nvSpPr>
        <p:spPr>
          <a:xfrm>
            <a:off x="523577" y="3421931"/>
            <a:ext cx="4667845" cy="853008"/>
          </a:xfrm>
          <a:prstGeom prst="roundRect">
            <a:avLst>
              <a:gd fmla="val 2631" name="adj"/>
            </a:avLst>
          </a:prstGeom>
          <a:solidFill>
            <a:srgbClr val="F3E8E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10"/>
          <p:cNvSpPr/>
          <p:nvPr/>
        </p:nvSpPr>
        <p:spPr>
          <a:xfrm>
            <a:off x="673150" y="3571503"/>
            <a:ext cx="4368701" cy="22473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50"/>
              <a:buFont typeface="Red Hat Text"/>
              <a:buNone/>
            </a:pPr>
            <a:r>
              <a:rPr b="0" i="0" lang="en-US" sz="1350" u="none" cap="none" strike="noStrike">
                <a:solidFill>
                  <a:srgbClr val="000000"/>
                </a:solidFill>
                <a:latin typeface="Red Hat Text"/>
                <a:ea typeface="Red Hat Text"/>
                <a:cs typeface="Red Hat Text"/>
                <a:sym typeface="Red Hat Text"/>
              </a:rPr>
              <a:t>📊</a:t>
            </a:r>
            <a:r>
              <a:rPr b="0" i="0" lang="en-US" sz="1350" u="none" cap="none" strike="noStrike">
                <a:solidFill>
                  <a:srgbClr val="3B3535"/>
                </a:solidFill>
                <a:latin typeface="Red Hat Text"/>
                <a:ea typeface="Red Hat Text"/>
                <a:cs typeface="Red Hat Text"/>
                <a:sym typeface="Red Hat Text"/>
              </a:rPr>
              <a:t> Reports Tab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10"/>
          <p:cNvSpPr/>
          <p:nvPr/>
        </p:nvSpPr>
        <p:spPr>
          <a:xfrm>
            <a:off x="673150" y="3885977"/>
            <a:ext cx="4368701" cy="23939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150"/>
              <a:buFont typeface="Roboto Light"/>
              <a:buNone/>
            </a:pPr>
            <a:r>
              <a:rPr b="0" i="0" lang="en-US" sz="11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Charts and trend data to track compliance over time.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preencoded.png" id="133" name="Google Shape;133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577" y="1273373"/>
            <a:ext cx="2596679" cy="2596679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11"/>
          <p:cNvSpPr/>
          <p:nvPr/>
        </p:nvSpPr>
        <p:spPr>
          <a:xfrm>
            <a:off x="3489945" y="871761"/>
            <a:ext cx="1200671" cy="227335"/>
          </a:xfrm>
          <a:prstGeom prst="roundRect">
            <a:avLst>
              <a:gd fmla="val 7897" name="adj"/>
            </a:avLst>
          </a:prstGeom>
          <a:noFill/>
          <a:ln cap="flat" cmpd="sng" w="9525">
            <a:solidFill>
              <a:srgbClr val="F5A3A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5" name="Google Shape;135;p11"/>
          <p:cNvSpPr/>
          <p:nvPr/>
        </p:nvSpPr>
        <p:spPr>
          <a:xfrm>
            <a:off x="3579688" y="916632"/>
            <a:ext cx="1478384" cy="13759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96000"/>
              </a:lnSpc>
              <a:spcBef>
                <a:spcPts val="0"/>
              </a:spcBef>
              <a:spcAft>
                <a:spcPts val="0"/>
              </a:spcAft>
              <a:buClr>
                <a:srgbClr val="F5A3A3"/>
              </a:buClr>
              <a:buSzPts val="900"/>
              <a:buFont typeface="Roboto Light"/>
              <a:buNone/>
            </a:pPr>
            <a:r>
              <a:rPr b="0" i="0" lang="en-US" sz="900" u="none" cap="none" strike="noStrike">
                <a:solidFill>
                  <a:srgbClr val="F5A3A3"/>
                </a:solidFill>
                <a:latin typeface="Roboto Light"/>
                <a:ea typeface="Roboto Light"/>
                <a:cs typeface="Roboto Light"/>
                <a:sym typeface="Roboto Light"/>
              </a:rPr>
              <a:t>CUSTOMER TRUST</a:t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11"/>
          <p:cNvSpPr/>
          <p:nvPr/>
        </p:nvSpPr>
        <p:spPr>
          <a:xfrm>
            <a:off x="3489945" y="1158925"/>
            <a:ext cx="5135166" cy="88002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1F1E1E"/>
              </a:buClr>
              <a:buSzPts val="2750"/>
              <a:buFont typeface="Red Hat Text"/>
              <a:buNone/>
            </a:pPr>
            <a:r>
              <a:rPr b="0" i="0" lang="en-US" sz="2750" u="none" cap="none" strike="noStrike">
                <a:solidFill>
                  <a:srgbClr val="1F1E1E"/>
                </a:solidFill>
                <a:latin typeface="Red Hat Text"/>
                <a:ea typeface="Red Hat Text"/>
                <a:cs typeface="Red Hat Text"/>
                <a:sym typeface="Red Hat Text"/>
              </a:rPr>
              <a:t>Live View — Transparency Built In</a:t>
            </a:r>
            <a:endParaRPr b="0" i="0" sz="27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7" name="Google Shape;137;p11"/>
          <p:cNvSpPr/>
          <p:nvPr/>
        </p:nvSpPr>
        <p:spPr>
          <a:xfrm>
            <a:off x="3489945" y="2188518"/>
            <a:ext cx="5135166" cy="10921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150"/>
              <a:buFont typeface="Roboto Light"/>
              <a:buNone/>
            </a:pPr>
            <a:r>
              <a:rPr b="0" i="0" lang="en-US" sz="11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Franchise customers can watch </a:t>
            </a:r>
            <a:r>
              <a:rPr b="1" i="0" lang="en-US" sz="1150" u="none" cap="none" strike="noStrike">
                <a:solidFill>
                  <a:srgbClr val="3B3535"/>
                </a:solidFill>
                <a:latin typeface="Roboto"/>
                <a:ea typeface="Roboto"/>
                <a:cs typeface="Roboto"/>
                <a:sym typeface="Roboto"/>
              </a:rPr>
              <a:t>live order processing</a:t>
            </a:r>
            <a:r>
              <a:rPr b="0" i="0" lang="en-US" sz="11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 from any branch directly inside your mobile app — building trust and brand confidence.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33000"/>
              </a:lnSpc>
              <a:spcBef>
                <a:spcPts val="1050"/>
              </a:spcBef>
              <a:spcAft>
                <a:spcPts val="0"/>
              </a:spcAft>
              <a:buClr>
                <a:srgbClr val="3B3535"/>
              </a:buClr>
              <a:buSzPts val="1150"/>
              <a:buFont typeface="Roboto Light"/>
              <a:buNone/>
            </a:pPr>
            <a:r>
              <a:rPr b="0" i="0" lang="en-US" sz="11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Powered by a secure API with per-branch access keys, ensuring full control over who sees what.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p11"/>
          <p:cNvSpPr/>
          <p:nvPr/>
        </p:nvSpPr>
        <p:spPr>
          <a:xfrm>
            <a:off x="3489945" y="3448943"/>
            <a:ext cx="5135166" cy="822722"/>
          </a:xfrm>
          <a:prstGeom prst="roundRect">
            <a:avLst>
              <a:gd fmla="val 2728" name="adj"/>
            </a:avLst>
          </a:prstGeom>
          <a:solidFill>
            <a:srgbClr val="B6D6FC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139" name="Google Shape;139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39517" y="3671664"/>
            <a:ext cx="187003" cy="149572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11"/>
          <p:cNvSpPr/>
          <p:nvPr/>
        </p:nvSpPr>
        <p:spPr>
          <a:xfrm>
            <a:off x="3976092" y="3620914"/>
            <a:ext cx="4499446" cy="47878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3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50"/>
              <a:buFont typeface="Roboto Light"/>
              <a:buNone/>
            </a:pPr>
            <a:r>
              <a:rPr b="0" i="0" lang="en-US" sz="1150" u="none" cap="none" strike="noStrike">
                <a:solidFill>
                  <a:srgbClr val="000000"/>
                </a:solidFill>
                <a:latin typeface="Roboto Light"/>
                <a:ea typeface="Roboto Light"/>
                <a:cs typeface="Roboto Light"/>
                <a:sym typeface="Roboto Light"/>
              </a:rPr>
              <a:t>Differentiator: No competing system offers a customer-facing live view.</a:t>
            </a:r>
            <a:endParaRPr b="0" i="0" sz="11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2"/>
          <p:cNvSpPr/>
          <p:nvPr/>
        </p:nvSpPr>
        <p:spPr>
          <a:xfrm>
            <a:off x="523577" y="413072"/>
            <a:ext cx="8096845" cy="21996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1F1E1E"/>
              </a:buClr>
              <a:buSzPts val="1350"/>
              <a:buFont typeface="Red Hat Text"/>
              <a:buNone/>
            </a:pPr>
            <a:r>
              <a:rPr b="0" i="0" lang="en-US" sz="1350" u="none" cap="none" strike="noStrike">
                <a:solidFill>
                  <a:srgbClr val="1F1E1E"/>
                </a:solidFill>
                <a:latin typeface="Red Hat Text"/>
                <a:ea typeface="Red Hat Text"/>
                <a:cs typeface="Red Hat Text"/>
                <a:sym typeface="Red Hat Text"/>
              </a:rPr>
              <a:t>Employee &amp; Branch Management</a:t>
            </a:r>
            <a:endParaRPr b="0" i="0" sz="13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47" name="Google Shape;147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577" y="2327374"/>
            <a:ext cx="1959918" cy="764679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12"/>
          <p:cNvSpPr/>
          <p:nvPr/>
        </p:nvSpPr>
        <p:spPr>
          <a:xfrm>
            <a:off x="645988" y="2411685"/>
            <a:ext cx="1753195" cy="1099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650"/>
              <a:buFont typeface="Red Hat Text"/>
              <a:buNone/>
            </a:pPr>
            <a:r>
              <a:rPr b="0" i="0" lang="en-US" sz="650" u="none" cap="none" strike="noStrike">
                <a:solidFill>
                  <a:srgbClr val="3B3535"/>
                </a:solidFill>
                <a:latin typeface="Red Hat Text"/>
                <a:ea typeface="Red Hat Text"/>
                <a:cs typeface="Red Hat Text"/>
                <a:sym typeface="Red Hat Text"/>
              </a:rPr>
              <a:t>Employee Enrollment</a:t>
            </a:r>
            <a:endParaRPr b="0" i="0" sz="6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9" name="Google Shape;149;p12"/>
          <p:cNvSpPr/>
          <p:nvPr/>
        </p:nvSpPr>
        <p:spPr>
          <a:xfrm>
            <a:off x="645988" y="2559025"/>
            <a:ext cx="1753195" cy="44871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550"/>
              <a:buFont typeface="Roboto Light"/>
              <a:buNone/>
            </a:pPr>
            <a:r>
              <a:rPr b="0" i="0" lang="en-US" sz="5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Register staff with face photos. The system automatically names violating employees in reports. Roles include guard, cashier, butcher, manager, and more. Changes take effect instantly — no restart required.</a:t>
            </a:r>
            <a:endParaRPr b="0" i="0" sz="5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50" name="Google Shape;150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20851" y="2327374"/>
            <a:ext cx="1959918" cy="764679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12"/>
          <p:cNvSpPr/>
          <p:nvPr/>
        </p:nvSpPr>
        <p:spPr>
          <a:xfrm>
            <a:off x="2643262" y="2411685"/>
            <a:ext cx="1753195" cy="10998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650"/>
              <a:buFont typeface="Red Hat Text"/>
              <a:buNone/>
            </a:pPr>
            <a:r>
              <a:rPr b="0" i="0" lang="en-US" sz="650" u="none" cap="none" strike="noStrike">
                <a:solidFill>
                  <a:srgbClr val="3B3535"/>
                </a:solidFill>
                <a:latin typeface="Red Hat Text"/>
                <a:ea typeface="Red Hat Text"/>
                <a:cs typeface="Red Hat Text"/>
                <a:sym typeface="Red Hat Text"/>
              </a:rPr>
              <a:t>Multi-Branch Control</a:t>
            </a:r>
            <a:endParaRPr b="0" i="0" sz="6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12"/>
          <p:cNvSpPr/>
          <p:nvPr/>
        </p:nvSpPr>
        <p:spPr>
          <a:xfrm>
            <a:off x="2643262" y="2559025"/>
            <a:ext cx="1753195" cy="35897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550"/>
              <a:buFont typeface="Roboto Light"/>
              <a:buNone/>
            </a:pPr>
            <a:r>
              <a:rPr b="0" i="0" lang="en-US" sz="5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Manage unlimited branches from one login. Super admin sees all; branch managers see only their shop. Set per-branch WhatsApp alert recipients and rank branches by violation count.</a:t>
            </a:r>
            <a:endParaRPr b="0" i="0" sz="5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preencoded.png" id="153" name="Google Shape;153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667994" y="731118"/>
            <a:ext cx="3957191" cy="39571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3"/>
          <p:cNvSpPr/>
          <p:nvPr/>
        </p:nvSpPr>
        <p:spPr>
          <a:xfrm>
            <a:off x="523577" y="420067"/>
            <a:ext cx="8096845" cy="3575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1F1E1E"/>
              </a:buClr>
              <a:buSzPts val="2250"/>
              <a:buFont typeface="Red Hat Text"/>
              <a:buNone/>
            </a:pPr>
            <a:r>
              <a:rPr b="0" i="0" lang="en-US" sz="2250" u="none" cap="none" strike="noStrike">
                <a:solidFill>
                  <a:srgbClr val="1F1E1E"/>
                </a:solidFill>
                <a:latin typeface="Red Hat Text"/>
                <a:ea typeface="Red Hat Text"/>
                <a:cs typeface="Red Hat Text"/>
                <a:sym typeface="Red Hat Text"/>
              </a:rPr>
              <a:t>Why Choose S.K Surveillance</a:t>
            </a:r>
            <a:endParaRPr b="0" i="0" sz="22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13"/>
          <p:cNvSpPr/>
          <p:nvPr/>
        </p:nvSpPr>
        <p:spPr>
          <a:xfrm>
            <a:off x="523577" y="975122"/>
            <a:ext cx="3999012" cy="1296963"/>
          </a:xfrm>
          <a:prstGeom prst="roundRect">
            <a:avLst>
              <a:gd fmla="val 1406" name="adj"/>
            </a:avLst>
          </a:prstGeom>
          <a:solidFill>
            <a:srgbClr val="F3E8E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13"/>
          <p:cNvSpPr/>
          <p:nvPr/>
        </p:nvSpPr>
        <p:spPr>
          <a:xfrm>
            <a:off x="645096" y="1096640"/>
            <a:ext cx="364629" cy="364629"/>
          </a:xfrm>
          <a:prstGeom prst="ellipse">
            <a:avLst/>
          </a:prstGeom>
          <a:solidFill>
            <a:srgbClr val="F5A3A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162" name="Google Shape;162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45331" y="1196876"/>
            <a:ext cx="164083" cy="164083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13"/>
          <p:cNvSpPr/>
          <p:nvPr/>
        </p:nvSpPr>
        <p:spPr>
          <a:xfrm>
            <a:off x="645096" y="1560016"/>
            <a:ext cx="3755975" cy="17874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100"/>
              <a:buFont typeface="Red Hat Text"/>
              <a:buNone/>
            </a:pPr>
            <a:r>
              <a:rPr b="0" i="0" lang="en-US" sz="1100" u="none" cap="none" strike="noStrike">
                <a:solidFill>
                  <a:srgbClr val="3B3535"/>
                </a:solidFill>
                <a:latin typeface="Red Hat Text"/>
                <a:ea typeface="Red Hat Text"/>
                <a:cs typeface="Red Hat Text"/>
                <a:sym typeface="Red Hat Text"/>
              </a:rPr>
              <a:t>Works With Your Cameras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4" name="Google Shape;164;p13"/>
          <p:cNvSpPr/>
          <p:nvPr/>
        </p:nvSpPr>
        <p:spPr>
          <a:xfrm>
            <a:off x="645096" y="1797993"/>
            <a:ext cx="3755975" cy="35257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1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950"/>
              <a:buFont typeface="Roboto Light"/>
              <a:buNone/>
            </a:pPr>
            <a:r>
              <a:rPr b="0" i="0" lang="en-US" sz="9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Compatible with Dahua, Hikvision, Tapo, and IP Webcam — no replacement needed.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5" name="Google Shape;165;p13"/>
          <p:cNvSpPr/>
          <p:nvPr/>
        </p:nvSpPr>
        <p:spPr>
          <a:xfrm>
            <a:off x="4621337" y="975122"/>
            <a:ext cx="3999086" cy="1296963"/>
          </a:xfrm>
          <a:prstGeom prst="roundRect">
            <a:avLst>
              <a:gd fmla="val 1406" name="adj"/>
            </a:avLst>
          </a:prstGeom>
          <a:solidFill>
            <a:srgbClr val="F3E8E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13"/>
          <p:cNvSpPr/>
          <p:nvPr/>
        </p:nvSpPr>
        <p:spPr>
          <a:xfrm>
            <a:off x="4742855" y="1096640"/>
            <a:ext cx="364629" cy="364629"/>
          </a:xfrm>
          <a:prstGeom prst="ellipse">
            <a:avLst/>
          </a:prstGeom>
          <a:solidFill>
            <a:srgbClr val="F5A3A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167" name="Google Shape;167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843090" y="1196876"/>
            <a:ext cx="164083" cy="164083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13"/>
          <p:cNvSpPr/>
          <p:nvPr/>
        </p:nvSpPr>
        <p:spPr>
          <a:xfrm>
            <a:off x="4742855" y="1560016"/>
            <a:ext cx="3756050" cy="17874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100"/>
              <a:buFont typeface="Red Hat Text"/>
              <a:buNone/>
            </a:pPr>
            <a:r>
              <a:rPr b="0" i="0" lang="en-US" sz="1100" u="none" cap="none" strike="noStrike">
                <a:solidFill>
                  <a:srgbClr val="3B3535"/>
                </a:solidFill>
                <a:latin typeface="Red Hat Text"/>
                <a:ea typeface="Red Hat Text"/>
                <a:cs typeface="Red Hat Text"/>
                <a:sym typeface="Red Hat Text"/>
              </a:rPr>
              <a:t>On-Site, Not Cloud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13"/>
          <p:cNvSpPr/>
          <p:nvPr/>
        </p:nvSpPr>
        <p:spPr>
          <a:xfrm>
            <a:off x="4742855" y="1797993"/>
            <a:ext cx="3756050" cy="1762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1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950"/>
              <a:buFont typeface="Roboto Light"/>
              <a:buNone/>
            </a:pPr>
            <a:r>
              <a:rPr b="0" i="0" lang="en-US" sz="9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Your data stays with you. No cloud dependency, no third-party risk.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13"/>
          <p:cNvSpPr/>
          <p:nvPr/>
        </p:nvSpPr>
        <p:spPr>
          <a:xfrm>
            <a:off x="523577" y="2370832"/>
            <a:ext cx="3999012" cy="1120676"/>
          </a:xfrm>
          <a:prstGeom prst="roundRect">
            <a:avLst>
              <a:gd fmla="val 1627" name="adj"/>
            </a:avLst>
          </a:prstGeom>
          <a:solidFill>
            <a:srgbClr val="F3E8E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" name="Google Shape;171;p13"/>
          <p:cNvSpPr/>
          <p:nvPr/>
        </p:nvSpPr>
        <p:spPr>
          <a:xfrm>
            <a:off x="645096" y="2492350"/>
            <a:ext cx="364629" cy="364629"/>
          </a:xfrm>
          <a:prstGeom prst="ellipse">
            <a:avLst/>
          </a:prstGeom>
          <a:solidFill>
            <a:srgbClr val="F5A3A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172" name="Google Shape;172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45331" y="2592586"/>
            <a:ext cx="164083" cy="164083"/>
          </a:xfrm>
          <a:prstGeom prst="rect">
            <a:avLst/>
          </a:prstGeom>
          <a:noFill/>
          <a:ln>
            <a:noFill/>
          </a:ln>
        </p:spPr>
      </p:pic>
      <p:sp>
        <p:nvSpPr>
          <p:cNvPr id="173" name="Google Shape;173;p13"/>
          <p:cNvSpPr/>
          <p:nvPr/>
        </p:nvSpPr>
        <p:spPr>
          <a:xfrm>
            <a:off x="645096" y="2955727"/>
            <a:ext cx="3755975" cy="17874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100"/>
              <a:buFont typeface="Red Hat Text"/>
              <a:buNone/>
            </a:pPr>
            <a:r>
              <a:rPr b="0" i="0" lang="en-US" sz="1100" u="none" cap="none" strike="noStrike">
                <a:solidFill>
                  <a:srgbClr val="3B3535"/>
                </a:solidFill>
                <a:latin typeface="Red Hat Text"/>
                <a:ea typeface="Red Hat Text"/>
                <a:cs typeface="Red Hat Text"/>
                <a:sym typeface="Red Hat Text"/>
              </a:rPr>
              <a:t>Sub-5-Second Alerts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13"/>
          <p:cNvSpPr/>
          <p:nvPr/>
        </p:nvSpPr>
        <p:spPr>
          <a:xfrm>
            <a:off x="645096" y="3193703"/>
            <a:ext cx="3755975" cy="1762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1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950"/>
              <a:buFont typeface="Roboto Light"/>
              <a:buNone/>
            </a:pPr>
            <a:r>
              <a:rPr b="0" i="0" lang="en-US" sz="9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Real-time notifications delivered faster than any manual process.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5" name="Google Shape;175;p13"/>
          <p:cNvSpPr/>
          <p:nvPr/>
        </p:nvSpPr>
        <p:spPr>
          <a:xfrm>
            <a:off x="4621337" y="2370832"/>
            <a:ext cx="3999086" cy="1120676"/>
          </a:xfrm>
          <a:prstGeom prst="roundRect">
            <a:avLst>
              <a:gd fmla="val 1627" name="adj"/>
            </a:avLst>
          </a:prstGeom>
          <a:solidFill>
            <a:srgbClr val="F3E8E8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13"/>
          <p:cNvSpPr/>
          <p:nvPr/>
        </p:nvSpPr>
        <p:spPr>
          <a:xfrm>
            <a:off x="4742855" y="2492350"/>
            <a:ext cx="364629" cy="364629"/>
          </a:xfrm>
          <a:prstGeom prst="ellipse">
            <a:avLst/>
          </a:prstGeom>
          <a:solidFill>
            <a:srgbClr val="F5A3A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descr="preencoded.png" id="177" name="Google Shape;177;p1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843090" y="2592586"/>
            <a:ext cx="164083" cy="164083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p13"/>
          <p:cNvSpPr/>
          <p:nvPr/>
        </p:nvSpPr>
        <p:spPr>
          <a:xfrm>
            <a:off x="4742855" y="2955727"/>
            <a:ext cx="3756050" cy="17874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1100"/>
              <a:buFont typeface="Red Hat Text"/>
              <a:buNone/>
            </a:pPr>
            <a:r>
              <a:rPr b="0" i="0" lang="en-US" sz="1100" u="none" cap="none" strike="noStrike">
                <a:solidFill>
                  <a:srgbClr val="3B3535"/>
                </a:solidFill>
                <a:latin typeface="Red Hat Text"/>
                <a:ea typeface="Red Hat Text"/>
                <a:cs typeface="Red Hat Text"/>
                <a:sym typeface="Red Hat Text"/>
              </a:rPr>
              <a:t>Scales With You</a:t>
            </a:r>
            <a:endParaRPr b="0" i="0" sz="11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13"/>
          <p:cNvSpPr/>
          <p:nvPr/>
        </p:nvSpPr>
        <p:spPr>
          <a:xfrm>
            <a:off x="4742855" y="3193703"/>
            <a:ext cx="3756050" cy="1762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1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950"/>
              <a:buFont typeface="Roboto Light"/>
              <a:buNone/>
            </a:pPr>
            <a:r>
              <a:rPr b="0" i="0" lang="en-US" sz="9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From 1 branch to 100+. Custom violation types per sector.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13"/>
          <p:cNvSpPr/>
          <p:nvPr/>
        </p:nvSpPr>
        <p:spPr>
          <a:xfrm>
            <a:off x="523577" y="3632969"/>
            <a:ext cx="8096845" cy="14288"/>
          </a:xfrm>
          <a:prstGeom prst="roundRect">
            <a:avLst>
              <a:gd fmla="val 49998" name="adj"/>
            </a:avLst>
          </a:prstGeom>
          <a:solidFill>
            <a:srgbClr val="3B3535">
              <a:alpha val="50196"/>
            </a:srgb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" name="Google Shape;181;p13"/>
          <p:cNvSpPr/>
          <p:nvPr/>
        </p:nvSpPr>
        <p:spPr>
          <a:xfrm>
            <a:off x="523577" y="3825701"/>
            <a:ext cx="8096845" cy="28597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04000"/>
              </a:lnSpc>
              <a:spcBef>
                <a:spcPts val="0"/>
              </a:spcBef>
              <a:spcAft>
                <a:spcPts val="0"/>
              </a:spcAft>
              <a:buClr>
                <a:srgbClr val="1F1E1E"/>
              </a:buClr>
              <a:buSzPts val="1800"/>
              <a:buFont typeface="Red Hat Text"/>
              <a:buNone/>
            </a:pPr>
            <a:r>
              <a:rPr b="0" i="0" lang="en-US" sz="1800" u="none" cap="none" strike="noStrike">
                <a:solidFill>
                  <a:srgbClr val="1F1E1E"/>
                </a:solidFill>
                <a:latin typeface="Red Hat Text"/>
                <a:ea typeface="Red Hat Text"/>
                <a:cs typeface="Red Hat Text"/>
                <a:sym typeface="Red Hat Text"/>
              </a:rPr>
              <a:t>Ready to Take Control?</a:t>
            </a:r>
            <a:endParaRPr b="0" i="0" sz="1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2" name="Google Shape;182;p13"/>
          <p:cNvSpPr/>
          <p:nvPr/>
        </p:nvSpPr>
        <p:spPr>
          <a:xfrm>
            <a:off x="523577" y="4259759"/>
            <a:ext cx="8096845" cy="463674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21000"/>
              </a:lnSpc>
              <a:spcBef>
                <a:spcPts val="0"/>
              </a:spcBef>
              <a:spcAft>
                <a:spcPts val="0"/>
              </a:spcAft>
              <a:buClr>
                <a:srgbClr val="3B3535"/>
              </a:buClr>
              <a:buSzPts val="950"/>
              <a:buFont typeface="Roboto Light"/>
              <a:buNone/>
            </a:pPr>
            <a:r>
              <a:rPr b="0" i="0" lang="en-US" sz="9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Contact </a:t>
            </a:r>
            <a:r>
              <a:rPr b="1" i="0" lang="en-US" sz="950" u="none" cap="none" strike="noStrike">
                <a:solidFill>
                  <a:srgbClr val="3B3535"/>
                </a:solidFill>
                <a:latin typeface="Roboto"/>
                <a:ea typeface="Roboto"/>
                <a:cs typeface="Roboto"/>
                <a:sym typeface="Roboto"/>
              </a:rPr>
              <a:t>Eonovate</a:t>
            </a:r>
            <a:r>
              <a:rPr b="0" i="0" lang="en-US" sz="9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 for a live demo. </a:t>
            </a:r>
            <a:r>
              <a:rPr b="1" i="0" lang="en-US" sz="950" u="none" cap="none" strike="noStrike">
                <a:solidFill>
                  <a:srgbClr val="F5A3A3"/>
                </a:solidFill>
                <a:latin typeface="Roboto"/>
                <a:ea typeface="Roboto"/>
                <a:cs typeface="Roboto"/>
                <a:sym typeface="Roboto"/>
              </a:rPr>
              <a:t>Innovating Tomorrow's Solutions Today.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21000"/>
              </a:lnSpc>
              <a:spcBef>
                <a:spcPts val="850"/>
              </a:spcBef>
              <a:spcAft>
                <a:spcPts val="0"/>
              </a:spcAft>
              <a:buClr>
                <a:srgbClr val="000000"/>
              </a:buClr>
              <a:buSzPts val="950"/>
              <a:buFont typeface="Arial"/>
              <a:buNone/>
            </a:pPr>
            <a:r>
              <a:rPr b="0" i="0" lang="en-US" sz="95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📧</a:t>
            </a:r>
            <a:r>
              <a:rPr b="0" i="0" lang="en-US" sz="950" u="none" cap="none" strike="noStrike">
                <a:solidFill>
                  <a:srgbClr val="3B3535"/>
                </a:solidFill>
                <a:latin typeface="Roboto Light"/>
                <a:ea typeface="Roboto Light"/>
                <a:cs typeface="Roboto Light"/>
                <a:sym typeface="Roboto Light"/>
              </a:rPr>
              <a:t> eonovatecore@gmail.com</a:t>
            </a:r>
            <a:endParaRPr b="0" i="0" sz="95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